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6" r:id="rId5"/>
    <p:sldMasterId id="2147483671" r:id="rId6"/>
  </p:sldMasterIdLst>
  <p:notesMasterIdLst>
    <p:notesMasterId r:id="rId12"/>
  </p:notesMasterIdLst>
  <p:sldIdLst>
    <p:sldId id="305" r:id="rId7"/>
    <p:sldId id="341" r:id="rId8"/>
    <p:sldId id="338" r:id="rId9"/>
    <p:sldId id="323" r:id="rId10"/>
    <p:sldId id="330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Project Progress Report Template" id="{2E14C794-C12F-422A-A72B-425BE522FBA2}">
          <p14:sldIdLst>
            <p14:sldId id="305"/>
            <p14:sldId id="341"/>
            <p14:sldId id="338"/>
            <p14:sldId id="323"/>
            <p14:sldId id="33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E902D1E-C250-F896-0B60-0E0082173E4C}" name="Jiali LU (NYC)" initials="JL" userId="S::LU_Jiali@nyc.gov.sg::97690d64-b67b-4bd8-84f2-5dd0c38187cd" providerId="AD"/>
  <p188:author id="{9DBBA330-5F86-2F40-66CD-3B01AC32A8EB}" name="Hasnah BEGUM (NYC)" initials="HA" userId="S::Hasnah_BEGUM@nyc.gov.sg::5762afe8-72f1-4942-9fae-f1df0454fc4c" providerId="AD"/>
  <p188:author id="{B2C2C2A7-E0D8-2B8F-A9F2-920D4727C65F}" name="Michelle HUANG (NYC)" initials="MH" userId="S::Michelle_HUANG@nyc.gov.sg::e6edfa43-1f98-40e6-bef2-3278e93ae012" providerId="AD"/>
  <p188:author id="{C203A2C0-4385-F6C4-B389-3A5477167802}" name="Valerie TAN (NYC)" initials="VT" userId="S::Valerie_TAN@nyc.gov.sg::b78f912f-647f-4578-9560-7c32c8b76e69" providerId="AD"/>
  <p188:author id="{044392C9-C92D-9892-E044-3E9B621A37AB}" name="Siew Peng SIM (NYC)" initials="SS" userId="S::SIM_Siew_Peng@nyc.gov.sg::46571fc4-d8ae-4745-8c87-563c0fa7723a" providerId="AD"/>
  <p188:author id="{B3D344DE-7194-3E75-1608-22A7BFA97751}" name="Phoebe PANG (NYC)" initials="PP" userId="S::Phoebe_PANG@nyc.gov.sg::31b897d6-1c84-4238-91cd-f92ab74285b4" providerId="AD"/>
  <p188:author id="{5E997BE7-EE4A-1CCE-84F0-FCCEE6A3B587}" name="Gracia ONG (NYC)" initials="GO" userId="S::Gracia_ONG@nyc.gov.sg::1371c2cf-c464-4174-82e1-2166c684bf6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ugene TAY (MSE)" initials="ET(" lastIdx="2" clrIdx="0">
    <p:extLst>
      <p:ext uri="{19B8F6BF-5375-455C-9EA6-DF929625EA0E}">
        <p15:presenceInfo xmlns:p15="http://schemas.microsoft.com/office/powerpoint/2012/main" userId="S::Eugene_Tay@mse.gov.sg::232ce739-daf3-48f9-ab80-cbc979c4ab76" providerId="AD"/>
      </p:ext>
    </p:extLst>
  </p:cmAuthor>
  <p:cmAuthor id="2" name="Stephanie CHEE (MSE)" initials="SC(" lastIdx="2" clrIdx="1">
    <p:extLst>
      <p:ext uri="{19B8F6BF-5375-455C-9EA6-DF929625EA0E}">
        <p15:presenceInfo xmlns:p15="http://schemas.microsoft.com/office/powerpoint/2012/main" userId="Stephanie CHEE (MSE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FD5EA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4" autoAdjust="0"/>
    <p:restoredTop sz="75990" autoAdjust="0"/>
  </p:normalViewPr>
  <p:slideViewPr>
    <p:cSldViewPr snapToGrid="0">
      <p:cViewPr varScale="1">
        <p:scale>
          <a:sx n="48" d="100"/>
          <a:sy n="48" d="100"/>
        </p:scale>
        <p:origin x="86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C8902-A951-4215-8A60-8BCEDAC3A201}" type="datetimeFigureOut">
              <a:rPr lang="en-SG" smtClean="0"/>
              <a:t>20/11/2024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D1F60-8F1F-4297-AEEC-93795C4BA06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067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6822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kumimoji="0" lang="en-US" altLang="en-US" sz="1200" b="0" i="0" u="none" strike="noStrike" cap="none" normalizeH="0" baseline="30000" dirty="0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1] </a:t>
            </a:r>
            <a:r>
              <a:rPr kumimoji="0" lang="en-US" altLang="en-US" sz="12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Youth Leaders (i.e. Youths who lead initiatives, </a:t>
            </a:r>
            <a:r>
              <a:rPr kumimoji="0" lang="en-US" altLang="en-US" sz="1200" b="0" i="0" u="none" strike="noStrike" cap="none" normalizeH="0" baseline="0" dirty="0" err="1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organise</a:t>
            </a:r>
            <a:r>
              <a:rPr kumimoji="0" lang="en-US" altLang="en-US" sz="12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project activities, and drive social change during the project).</a:t>
            </a:r>
            <a:endParaRPr kumimoji="0" lang="en-US" altLang="en-US" sz="12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kumimoji="0" lang="en-US" altLang="en-US" sz="1200" b="0" i="0" u="none" strike="noStrike" cap="none" normalizeH="0" baseline="30000" dirty="0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2]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Youth Participants (i.e. Youths who will directly participate in and benefit from project activities).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kumimoji="0" lang="en-US" altLang="en-US" sz="1200" b="0" i="0" u="none" strike="noStrike" cap="none" normalizeH="0" baseline="30000" dirty="0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3]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Youth Volunteers (i.e. Youths who assist the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organising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team in running the project activities).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30795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15708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674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7" name="Rectangle 6"/>
          <p:cNvSpPr/>
          <p:nvPr/>
        </p:nvSpPr>
        <p:spPr>
          <a:xfrm>
            <a:off x="614954" y="3730440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8347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1BC3-7CD1-466B-A370-643A5B52B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840" y="1170158"/>
            <a:ext cx="11196320" cy="4079557"/>
          </a:xfrm>
          <a:solidFill>
            <a:schemeClr val="accent2">
              <a:lumMod val="50000"/>
            </a:schemeClr>
          </a:solidFill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0975A4-FF11-4F37-BBD3-2597A892A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840" y="3886518"/>
            <a:ext cx="11196320" cy="624522"/>
          </a:xfrm>
          <a:solidFill>
            <a:schemeClr val="accent3">
              <a:lumMod val="50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D11304-72FC-4473-B139-57F6C8A7345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35" y="5919730"/>
            <a:ext cx="1654068" cy="84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29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F7D1-645C-41BE-B279-40942F63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915"/>
          </a:xfrm>
          <a:solidFill>
            <a:schemeClr val="accent2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30A3A-7DC2-4CBC-B2D3-FFA67FE13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145"/>
            <a:ext cx="10515600" cy="4128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BB65E-FBFB-4411-9688-BD1EEA39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53745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C7BE2-2603-4AFB-B584-EA00135CB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solidFill>
            <a:schemeClr val="accent2">
              <a:lumMod val="50000"/>
            </a:schemeClr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5C4FC-F437-49B4-B528-09C8E8ED9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8766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8928C-7F11-42AE-88B8-226BA74B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29272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24F15-0A01-4713-8D52-4705A110F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63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45A06-8D75-4F16-A5BC-1EE482C1A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749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F3453-5621-4116-B9C8-0096D159B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749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00AC6-0D9A-4D56-8D59-23A7B3F7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05763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B8670-F13F-49BE-85AB-E94C34D28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455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195EB-031D-4BFB-B701-A0235C5E6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6780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4BFD58-CD2D-4212-9BFD-D3069E220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9171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017F59-1C5A-44DA-BB63-1BBAB12E1B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6780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D0284-F0AD-4141-8FA0-C68E5E403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9171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4E0A75-E3B5-4DDD-95E3-037D0585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03123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2577-FF01-4114-A01D-FA64AFCB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5C4078-63C4-4899-96F6-36B5AF3AC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45585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6D41A6-D53A-4F2C-AACF-1ABB2A342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92156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02E3C-86B6-41CA-A712-1E06E0D1B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C9579-9723-4C57-BFAB-C41170B22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147F6-E2E9-4EF0-AE57-4804C9449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55F5E-4C06-4124-ADC5-CBC69BB9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08257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3073D-C908-478E-A3E4-224D06DC9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4AC9C8-38E5-400E-BB14-6EEFFCDD33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FBAC7D-98DD-4302-80F8-41040305E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C7312F-3758-4D9F-91C4-C731800C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BD0B4-C90B-4014-A5FD-C1971DBA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48974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60ADE-C2D5-43CA-AB45-B60AE94E8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E33BBD-CCC0-4A55-B850-434D49A67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FB548-7D59-4048-B2A8-25145E1C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0771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14539"/>
            <a:ext cx="10972800" cy="4111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7" name="Rectangle 6"/>
          <p:cNvSpPr/>
          <p:nvPr/>
        </p:nvSpPr>
        <p:spPr>
          <a:xfrm>
            <a:off x="557804" y="1072965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65149" y="1241426"/>
            <a:ext cx="10972800" cy="6935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000" b="1" i="1" dirty="0">
                <a:solidFill>
                  <a:schemeClr val="bg1"/>
                </a:solidFill>
              </a:rPr>
              <a:t>Click to edit Master title style</a:t>
            </a:r>
            <a:endParaRPr lang="en-SG" sz="2000" b="1" i="1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675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100BFA-B73F-4F54-AD89-B8F1705ED0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103A94-023D-4AB0-888D-A33E9D7AE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B472E-7219-46D4-B606-7200A28A4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97832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30B2A57-87AE-48C3-8FC5-885142E89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552"/>
            <a:ext cx="10515600" cy="940035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9080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ontent Slide w/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68218" y="274638"/>
            <a:ext cx="10455564" cy="693550"/>
          </a:xfrm>
          <a:prstGeom prst="roundRect">
            <a:avLst/>
          </a:prstGeom>
          <a:solidFill>
            <a:srgbClr val="8EB4E3"/>
          </a:solidFill>
        </p:spPr>
        <p:txBody>
          <a:bodyPr/>
          <a:lstStyle>
            <a:lvl1pPr algn="ctr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3695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49353"/>
            <a:ext cx="5386917" cy="639762"/>
          </a:xfrm>
          <a:solidFill>
            <a:srgbClr val="002060"/>
          </a:solidFill>
        </p:spPr>
        <p:txBody>
          <a:bodyPr anchor="b"/>
          <a:lstStyle>
            <a:lvl1pPr marL="0" indent="0">
              <a:buNone/>
              <a:defRPr sz="2000" b="1" i="1" u="none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03419"/>
            <a:ext cx="5386917" cy="3951288"/>
          </a:xfrm>
        </p:spPr>
        <p:txBody>
          <a:bodyPr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 sz="2400"/>
            </a:lvl1pPr>
            <a:lvl2pPr marL="9144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  <a:defRPr sz="2000"/>
            </a:lvl2pPr>
            <a:lvl3pPr marL="13716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4572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49353"/>
            <a:ext cx="5389033" cy="639762"/>
          </a:xfrm>
          <a:solidFill>
            <a:srgbClr val="002060"/>
          </a:solidFill>
        </p:spPr>
        <p:txBody>
          <a:bodyPr anchor="b"/>
          <a:lstStyle>
            <a:lvl1pPr marL="0" indent="0">
              <a:buNone/>
              <a:defRPr sz="2000" b="1" i="1" u="none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003419"/>
            <a:ext cx="5389033" cy="3951288"/>
          </a:xfrm>
        </p:spPr>
        <p:txBody>
          <a:bodyPr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 sz="2400"/>
            </a:lvl1pPr>
            <a:lvl2pPr marL="9144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  <a:defRPr sz="2000"/>
            </a:lvl2pPr>
            <a:lvl3pPr marL="13716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4572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9355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13" name="Rectangle 12"/>
          <p:cNvSpPr/>
          <p:nvPr/>
        </p:nvSpPr>
        <p:spPr>
          <a:xfrm>
            <a:off x="557804" y="1072965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0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9355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11" name="Rectangle 10"/>
          <p:cNvSpPr/>
          <p:nvPr/>
        </p:nvSpPr>
        <p:spPr>
          <a:xfrm>
            <a:off x="557804" y="1072965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57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28729"/>
            <a:ext cx="5384800" cy="4525963"/>
          </a:xfrm>
        </p:spPr>
        <p:txBody>
          <a:bodyPr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 sz="2800"/>
            </a:lvl1pPr>
            <a:lvl2pPr marL="9144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  <a:defRPr sz="2400"/>
            </a:lvl2pPr>
            <a:lvl3pPr marL="13716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4572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28729"/>
            <a:ext cx="5384800" cy="4525963"/>
          </a:xfrm>
        </p:spPr>
        <p:txBody>
          <a:bodyPr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 sz="2800"/>
            </a:lvl1pPr>
            <a:lvl2pPr marL="9144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  <a:defRPr sz="2400"/>
            </a:lvl2pPr>
            <a:lvl3pPr marL="13716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4572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9355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13" name="Rectangle 12"/>
          <p:cNvSpPr/>
          <p:nvPr/>
        </p:nvSpPr>
        <p:spPr>
          <a:xfrm>
            <a:off x="557804" y="1072965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08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28420" y="1931545"/>
            <a:ext cx="9025379" cy="34323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SG" sz="1600" dirty="0">
              <a:latin typeface="+mn-lt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401225" y="2014463"/>
            <a:ext cx="7670563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31913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28420" y="1931545"/>
            <a:ext cx="9025379" cy="34323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SG" sz="1600" dirty="0">
              <a:latin typeface="+mn-lt"/>
            </a:endParaRPr>
          </a:p>
        </p:txBody>
      </p:sp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2328420" y="365125"/>
            <a:ext cx="9025379" cy="111437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328863" y="1781175"/>
            <a:ext cx="9024937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4944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0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38200" y="2046288"/>
            <a:ext cx="10515600" cy="4052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8719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69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250577"/>
            <a:ext cx="10972800" cy="487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72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A14D07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arabi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alphaL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romanL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arabicPeriod"/>
        <a:defRPr sz="2000" kern="1200">
          <a:solidFill>
            <a:srgbClr val="A14D07"/>
          </a:solidFill>
          <a:latin typeface="+mn-lt"/>
          <a:ea typeface="+mn-ea"/>
          <a:cs typeface="+mn-cs"/>
        </a:defRPr>
      </a:lvl4pPr>
      <a:lvl5pPr marL="22860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arabicPeriod"/>
        <a:defRPr sz="2000" kern="1200">
          <a:solidFill>
            <a:srgbClr val="A14D0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376B3CD-C8D1-4394-919A-73162616A1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802" y="5928498"/>
            <a:ext cx="2932585" cy="65676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30955A9-4674-48FB-8710-B3CC4D23DC3E}"/>
              </a:ext>
            </a:extLst>
          </p:cNvPr>
          <p:cNvCxnSpPr>
            <a:cxnSpLocks/>
          </p:cNvCxnSpPr>
          <p:nvPr/>
        </p:nvCxnSpPr>
        <p:spPr>
          <a:xfrm flipH="1">
            <a:off x="1992086" y="5595257"/>
            <a:ext cx="981891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69C3BBFB-E310-45E2-8D91-648A639753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09799" y="5769067"/>
            <a:ext cx="2754085" cy="9086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57594"/>
            <a:ext cx="2113004" cy="440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42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F34007-CAFD-44D8-8184-56E3BBE94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95AC4-A670-422B-AC41-E15CB7425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28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41BBB-27C9-4411-923E-826E66C52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819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738C-06F2-4273-BC24-4B443AC4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852" y="365125"/>
            <a:ext cx="11076296" cy="1258959"/>
          </a:xfrm>
        </p:spPr>
        <p:txBody>
          <a:bodyPr>
            <a:normAutofit/>
          </a:bodyPr>
          <a:lstStyle/>
          <a:p>
            <a:r>
              <a:rPr lang="en-US" sz="4000" dirty="0"/>
              <a:t>Instructions for National Youth Fund Progress Report</a:t>
            </a:r>
            <a:endParaRPr lang="en-SG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88F5B-903E-426A-A579-373526E1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5278"/>
            <a:ext cx="10515600" cy="3688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dirty="0"/>
              <a:t>This template highlights the guiding points for your deck. </a:t>
            </a:r>
          </a:p>
          <a:p>
            <a:pPr marL="0" indent="0">
              <a:buNone/>
            </a:pPr>
            <a:br>
              <a:rPr lang="en-SG" dirty="0"/>
            </a:br>
            <a:r>
              <a:rPr lang="en-SG" dirty="0"/>
              <a:t>Do follow the format proposed and incorporate these key points into your existing deck or create a new one. Feel free to share with us supplementary information, if any. </a:t>
            </a:r>
          </a:p>
        </p:txBody>
      </p:sp>
    </p:spTree>
    <p:extLst>
      <p:ext uri="{BB962C8B-B14F-4D97-AF65-F5344CB8AC3E}">
        <p14:creationId xmlns:p14="http://schemas.microsoft.com/office/powerpoint/2010/main" val="179002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CC20-8C02-4E63-BFC5-E07D6F23B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Progress Report</a:t>
            </a:r>
            <a:endParaRPr lang="en-SG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3C60482-F0BA-1EC6-5374-01C54E922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006973"/>
              </p:ext>
            </p:extLst>
          </p:nvPr>
        </p:nvGraphicFramePr>
        <p:xfrm>
          <a:off x="838200" y="1427357"/>
          <a:ext cx="10515600" cy="2403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37051313"/>
                    </a:ext>
                  </a:extLst>
                </a:gridCol>
                <a:gridCol w="6451600">
                  <a:extLst>
                    <a:ext uri="{9D8B030D-6E8A-4147-A177-3AD203B41FA5}">
                      <a16:colId xmlns:a16="http://schemas.microsoft.com/office/drawing/2014/main" val="936293939"/>
                    </a:ext>
                  </a:extLst>
                </a:gridCol>
              </a:tblGrid>
              <a:tr h="1214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Were there 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any changes from the original proposal</a:t>
                      </a:r>
                      <a:r>
                        <a:rPr 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? If yes, why?</a:t>
                      </a:r>
                      <a:endParaRPr lang="en-SG" sz="1800" b="0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156090"/>
                  </a:ext>
                </a:extLst>
              </a:tr>
              <a:tr h="474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the</a:t>
                      </a:r>
                      <a:r>
                        <a:rPr lang="en-SG" sz="1800" b="1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preliminary impact of this project?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b="1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b="1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782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22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Progress Report</a:t>
            </a:r>
            <a:endParaRPr lang="en-SG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CAE963D7-A63D-A00B-4633-1A9BD7653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13" y="2695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196DFEF-0F51-E9C2-2EAA-D305DFFA8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896898"/>
              </p:ext>
            </p:extLst>
          </p:nvPr>
        </p:nvGraphicFramePr>
        <p:xfrm>
          <a:off x="799099" y="1323530"/>
          <a:ext cx="10554701" cy="506774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53195">
                  <a:extLst>
                    <a:ext uri="{9D8B030D-6E8A-4147-A177-3AD203B41FA5}">
                      <a16:colId xmlns:a16="http://schemas.microsoft.com/office/drawing/2014/main" val="1338043685"/>
                    </a:ext>
                  </a:extLst>
                </a:gridCol>
                <a:gridCol w="3459283">
                  <a:extLst>
                    <a:ext uri="{9D8B030D-6E8A-4147-A177-3AD203B41FA5}">
                      <a16:colId xmlns:a16="http://schemas.microsoft.com/office/drawing/2014/main" val="356364306"/>
                    </a:ext>
                  </a:extLst>
                </a:gridCol>
                <a:gridCol w="4142223">
                  <a:extLst>
                    <a:ext uri="{9D8B030D-6E8A-4147-A177-3AD203B41FA5}">
                      <a16:colId xmlns:a16="http://schemas.microsoft.com/office/drawing/2014/main" val="2231787478"/>
                    </a:ext>
                  </a:extLst>
                </a:gridCol>
              </a:tblGrid>
              <a:tr h="302414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SG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Youth Outreach KPIs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338352"/>
                  </a:ext>
                </a:extLst>
              </a:tr>
              <a:tr h="62731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SG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SG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 of Youth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318854"/>
                  </a:ext>
                </a:extLst>
              </a:tr>
              <a:tr h="554136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SG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Approved Project (Target)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SG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Actual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867678"/>
                  </a:ext>
                </a:extLst>
              </a:tr>
              <a:tr h="5130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SG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Youth Leaders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065314"/>
                  </a:ext>
                </a:extLst>
              </a:tr>
              <a:tr h="5023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SG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Youth Participants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1811440"/>
                  </a:ext>
                </a:extLst>
              </a:tr>
              <a:tr h="614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Youth Volunteers</a:t>
                      </a: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SG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5120453"/>
                  </a:ext>
                </a:extLst>
              </a:tr>
              <a:tr h="43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18410"/>
                  </a:ext>
                </a:extLst>
              </a:tr>
              <a:tr h="1508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Explain actual youth outreach status and strategies to maintain / improve the outreach in the next project phase</a:t>
                      </a:r>
                      <a:endParaRPr lang="en-SG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26" marR="20975" marT="550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8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046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591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Progress Report</a:t>
            </a:r>
            <a:endParaRPr lang="en-SG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1F74AA2-CF54-9618-FAEA-522AE3E26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694810"/>
              </p:ext>
            </p:extLst>
          </p:nvPr>
        </p:nvGraphicFramePr>
        <p:xfrm>
          <a:off x="975360" y="1487184"/>
          <a:ext cx="10515600" cy="422145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721702">
                  <a:extLst>
                    <a:ext uri="{9D8B030D-6E8A-4147-A177-3AD203B41FA5}">
                      <a16:colId xmlns:a16="http://schemas.microsoft.com/office/drawing/2014/main" val="2048516196"/>
                    </a:ext>
                  </a:extLst>
                </a:gridCol>
                <a:gridCol w="3396949">
                  <a:extLst>
                    <a:ext uri="{9D8B030D-6E8A-4147-A177-3AD203B41FA5}">
                      <a16:colId xmlns:a16="http://schemas.microsoft.com/office/drawing/2014/main" val="405454560"/>
                    </a:ext>
                  </a:extLst>
                </a:gridCol>
                <a:gridCol w="3396949">
                  <a:extLst>
                    <a:ext uri="{9D8B030D-6E8A-4147-A177-3AD203B41FA5}">
                      <a16:colId xmlns:a16="http://schemas.microsoft.com/office/drawing/2014/main" val="2190729208"/>
                    </a:ext>
                  </a:extLst>
                </a:gridCol>
              </a:tblGrid>
              <a:tr h="767529">
                <a:tc>
                  <a:txBody>
                    <a:bodyPr/>
                    <a:lstStyle/>
                    <a:p>
                      <a:r>
                        <a:rPr lang="en-SG" dirty="0">
                          <a:solidFill>
                            <a:schemeClr val="tx1"/>
                          </a:solidFill>
                          <a:latin typeface="+mn-lt"/>
                        </a:rPr>
                        <a:t>Other KPIs </a:t>
                      </a:r>
                      <a:r>
                        <a:rPr lang="en-SG" b="0" dirty="0">
                          <a:solidFill>
                            <a:schemeClr val="tx1"/>
                          </a:solidFill>
                          <a:latin typeface="+mn-lt"/>
                        </a:rPr>
                        <a:t>As indicated in the Letter of Award)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Achieved KPIs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Remarks </a:t>
                      </a:r>
                      <a:r>
                        <a:rPr lang="en-US" sz="18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(Explain why the project exceeded, met, or fell short of its KPIs. Share strategies to achieve overall KPIs for the next/final project phase)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428801"/>
                  </a:ext>
                </a:extLst>
              </a:tr>
              <a:tr h="875016">
                <a:tc>
                  <a:txBody>
                    <a:bodyPr/>
                    <a:lstStyle/>
                    <a:p>
                      <a:endParaRPr lang="en-SG" sz="15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GB" sz="15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GB" sz="15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27533"/>
                  </a:ext>
                </a:extLst>
              </a:tr>
              <a:tr h="9416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5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SG" sz="15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SG" sz="15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609593"/>
                  </a:ext>
                </a:extLst>
              </a:tr>
              <a:tr h="9416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5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SG" sz="15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SG" sz="15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7648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84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89E8B-E5D1-4F22-A3A0-2FFABFDF7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Progress Report</a:t>
            </a:r>
            <a:endParaRPr lang="en-SG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5D609D6-D265-091A-E4BD-90E52ED07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052837"/>
              </p:ext>
            </p:extLst>
          </p:nvPr>
        </p:nvGraphicFramePr>
        <p:xfrm>
          <a:off x="838200" y="1536867"/>
          <a:ext cx="10515600" cy="4618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381927055"/>
                    </a:ext>
                  </a:extLst>
                </a:gridCol>
                <a:gridCol w="6451600">
                  <a:extLst>
                    <a:ext uri="{9D8B030D-6E8A-4147-A177-3AD203B41FA5}">
                      <a16:colId xmlns:a16="http://schemas.microsoft.com/office/drawing/2014/main" val="4160354986"/>
                    </a:ext>
                  </a:extLst>
                </a:gridCol>
              </a:tblGrid>
              <a:tr h="8849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1" baseline="0" dirty="0">
                          <a:solidFill>
                            <a:schemeClr val="tx1"/>
                          </a:solidFill>
                        </a:rPr>
                        <a:t>What went well </a:t>
                      </a:r>
                      <a:r>
                        <a:rPr lang="en-SG" sz="1800" b="0" baseline="0" dirty="0">
                          <a:solidFill>
                            <a:schemeClr val="tx1"/>
                          </a:solidFill>
                        </a:rPr>
                        <a:t>throughout the project?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297552"/>
                  </a:ext>
                </a:extLst>
              </a:tr>
              <a:tr h="1407862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difficulties/challenges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did you face and how did you overcome them?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253748"/>
                  </a:ext>
                </a:extLst>
              </a:tr>
              <a:tr h="11627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0" baseline="0" dirty="0">
                          <a:solidFill>
                            <a:schemeClr val="tx1"/>
                          </a:solidFill>
                        </a:rPr>
                        <a:t>What are the </a:t>
                      </a:r>
                      <a:r>
                        <a:rPr lang="en-SG" sz="1800" b="1" baseline="0" dirty="0">
                          <a:solidFill>
                            <a:schemeClr val="tx1"/>
                          </a:solidFill>
                        </a:rPr>
                        <a:t>learnings from the project thus far?</a:t>
                      </a:r>
                      <a:r>
                        <a:rPr lang="en-SG" sz="1800" b="0" baseline="0" dirty="0">
                          <a:solidFill>
                            <a:schemeClr val="tx1"/>
                          </a:solidFill>
                        </a:rPr>
                        <a:t> How will this be incorporated into the next project phase?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819606"/>
                  </a:ext>
                </a:extLst>
              </a:tr>
              <a:tr h="11627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800" b="1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Any other </a:t>
                      </a:r>
                      <a:r>
                        <a:rPr lang="en-SG" sz="18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</a:t>
                      </a:r>
                      <a:r>
                        <a:rPr lang="en-SG" sz="1800" b="1" kern="1200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eedback</a:t>
                      </a:r>
                      <a:r>
                        <a:rPr lang="en-SG" sz="1800" b="1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27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728681"/>
      </p:ext>
    </p:extLst>
  </p:cSld>
  <p:clrMapOvr>
    <a:masterClrMapping/>
  </p:clrMapOvr>
</p:sld>
</file>

<file path=ppt/theme/theme1.xml><?xml version="1.0" encoding="utf-8"?>
<a:theme xmlns:a="http://schemas.openxmlformats.org/drawingml/2006/main" name="MEWR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WR PPT theme" id="{A352571F-3CC6-46A9-BDB3-3B9D2C5830AF}" vid="{227AE497-FA5E-4E11-90D9-0B8283235C76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019zerowaste" id="{91CF954D-1C75-43D0-A411-EBC3134D76A4}" vid="{EEC57FF9-754F-4C9D-9E43-2BFB2EF67322}"/>
    </a:ext>
  </a:extLst>
</a:theme>
</file>

<file path=ppt/theme/theme3.xml><?xml version="1.0" encoding="utf-8"?>
<a:theme xmlns:a="http://schemas.openxmlformats.org/drawingml/2006/main" name="SG Eco Fund Briefing to BOT 22 O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1eca5d5-b1a3-4412-b213-1b0d2508c172">
      <UserInfo>
        <DisplayName>David TAY (NYC)</DisplayName>
        <AccountId>349</AccountId>
        <AccountType/>
      </UserInfo>
      <UserInfo>
        <DisplayName>Gracia ONG (NYC)</DisplayName>
        <AccountId>119</AccountId>
        <AccountType/>
      </UserInfo>
    </SharedWithUsers>
    <lcf76f155ced4ddcb4097134ff3c332f xmlns="21c09231-ff80-4f65-a6e5-785f47da779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760FB6978D574DBE9A4BE8871C5F24" ma:contentTypeVersion="11" ma:contentTypeDescription="Create a new document." ma:contentTypeScope="" ma:versionID="369d69cf52f95bd3ee9469b1a217e4ca">
  <xsd:schema xmlns:xsd="http://www.w3.org/2001/XMLSchema" xmlns:xs="http://www.w3.org/2001/XMLSchema" xmlns:p="http://schemas.microsoft.com/office/2006/metadata/properties" xmlns:ns2="21c09231-ff80-4f65-a6e5-785f47da779e" xmlns:ns3="31eca5d5-b1a3-4412-b213-1b0d2508c172" targetNamespace="http://schemas.microsoft.com/office/2006/metadata/properties" ma:root="true" ma:fieldsID="5a2bba451caaf0b86b915451a6be3ca1" ns2:_="" ns3:_="">
    <xsd:import namespace="21c09231-ff80-4f65-a6e5-785f47da779e"/>
    <xsd:import namespace="31eca5d5-b1a3-4412-b213-1b0d2508c1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2:MediaServiceSearchPropertie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09231-ff80-4f65-a6e5-785f47da77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fe9d480b-ab17-401a-b600-22ef0398b2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eca5d5-b1a3-4412-b213-1b0d2508c17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892B90-95A7-4EB4-B1CA-64CC80E29953}">
  <ds:schemaRefs>
    <ds:schemaRef ds:uri="http://schemas.openxmlformats.org/package/2006/metadata/core-properties"/>
    <ds:schemaRef ds:uri="http://schemas.microsoft.com/office/infopath/2007/PartnerControls"/>
    <ds:schemaRef ds:uri="21c09231-ff80-4f65-a6e5-785f47da779e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31eca5d5-b1a3-4412-b213-1b0d2508c172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8E91EA1-3D51-444D-80CB-46D8DEA3DF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c09231-ff80-4f65-a6e5-785f47da779e"/>
    <ds:schemaRef ds:uri="31eca5d5-b1a3-4412-b213-1b0d2508c1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0576E-E6A0-42DE-AD81-8E8977D92E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MEWR PPT theme</Template>
  <TotalTime>4997</TotalTime>
  <Words>287</Words>
  <Application>Microsoft Office PowerPoint</Application>
  <PresentationFormat>Widescreen</PresentationFormat>
  <Paragraphs>33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Wingdings</vt:lpstr>
      <vt:lpstr>MEWR PPT theme</vt:lpstr>
      <vt:lpstr>1_Office Theme</vt:lpstr>
      <vt:lpstr>SG Eco Fund Briefing to BOT 22 Oct</vt:lpstr>
      <vt:lpstr>Instructions for National Youth Fund Progress Report</vt:lpstr>
      <vt:lpstr>Project Progress Report</vt:lpstr>
      <vt:lpstr>Project Progress Report</vt:lpstr>
      <vt:lpstr>Project Progress Report</vt:lpstr>
      <vt:lpstr>Project Progress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CHEE (MSE)</dc:creator>
  <cp:lastModifiedBy>Michelle HUANG (NYC)</cp:lastModifiedBy>
  <cp:revision>206</cp:revision>
  <dcterms:created xsi:type="dcterms:W3CDTF">2021-07-29T09:21:47Z</dcterms:created>
  <dcterms:modified xsi:type="dcterms:W3CDTF">2024-11-20T02:08:43Z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f288355-fb4c-44cd-b9ca-40cfc2aee5f8_Enabled">
    <vt:lpwstr>true</vt:lpwstr>
  </property>
  <property fmtid="{D5CDD505-2E9C-101B-9397-08002B2CF9AE}" pid="3" name="MSIP_Label_4f288355-fb4c-44cd-b9ca-40cfc2aee5f8_SetDate">
    <vt:lpwstr>2022-01-27T08:06:11Z</vt:lpwstr>
  </property>
  <property fmtid="{D5CDD505-2E9C-101B-9397-08002B2CF9AE}" pid="4" name="MSIP_Label_4f288355-fb4c-44cd-b9ca-40cfc2aee5f8_Method">
    <vt:lpwstr>Standard</vt:lpwstr>
  </property>
  <property fmtid="{D5CDD505-2E9C-101B-9397-08002B2CF9AE}" pid="5" name="MSIP_Label_4f288355-fb4c-44cd-b9ca-40cfc2aee5f8_Name">
    <vt:lpwstr>Non Sensitive_1</vt:lpwstr>
  </property>
  <property fmtid="{D5CDD505-2E9C-101B-9397-08002B2CF9AE}" pid="6" name="MSIP_Label_4f288355-fb4c-44cd-b9ca-40cfc2aee5f8_SiteId">
    <vt:lpwstr>0b11c524-9a1c-4e1b-84cb-6336aefc2243</vt:lpwstr>
  </property>
  <property fmtid="{D5CDD505-2E9C-101B-9397-08002B2CF9AE}" pid="7" name="MSIP_Label_4f288355-fb4c-44cd-b9ca-40cfc2aee5f8_ActionId">
    <vt:lpwstr>80dca2e4-0517-4faf-8b57-878f43cc370e</vt:lpwstr>
  </property>
  <property fmtid="{D5CDD505-2E9C-101B-9397-08002B2CF9AE}" pid="8" name="MSIP_Label_4f288355-fb4c-44cd-b9ca-40cfc2aee5f8_ContentBits">
    <vt:lpwstr>0</vt:lpwstr>
  </property>
  <property fmtid="{D5CDD505-2E9C-101B-9397-08002B2CF9AE}" pid="9" name="ContentTypeId">
    <vt:lpwstr>0x01010063760FB6978D574DBE9A4BE8871C5F24</vt:lpwstr>
  </property>
  <property fmtid="{D5CDD505-2E9C-101B-9397-08002B2CF9AE}" pid="10" name="MediaServiceImageTags">
    <vt:lpwstr/>
  </property>
</Properties>
</file>