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4"/>
    <p:sldMasterId id="2147483666" r:id="rId5"/>
    <p:sldMasterId id="2147483671" r:id="rId6"/>
  </p:sldMasterIdLst>
  <p:notesMasterIdLst>
    <p:notesMasterId r:id="rId22"/>
  </p:notesMasterIdLst>
  <p:sldIdLst>
    <p:sldId id="305" r:id="rId7"/>
    <p:sldId id="312" r:id="rId8"/>
    <p:sldId id="345" r:id="rId9"/>
    <p:sldId id="277" r:id="rId10"/>
    <p:sldId id="302" r:id="rId11"/>
    <p:sldId id="304" r:id="rId12"/>
    <p:sldId id="306" r:id="rId13"/>
    <p:sldId id="301" r:id="rId14"/>
    <p:sldId id="300" r:id="rId15"/>
    <p:sldId id="344" r:id="rId16"/>
    <p:sldId id="279" r:id="rId17"/>
    <p:sldId id="317" r:id="rId18"/>
    <p:sldId id="343" r:id="rId19"/>
    <p:sldId id="292" r:id="rId20"/>
    <p:sldId id="294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Instruction &amp; Checklist" id="{6E9466AF-03B1-4ABC-98F2-2C70DDB118E4}">
          <p14:sldIdLst>
            <p14:sldId id="305"/>
            <p14:sldId id="312"/>
            <p14:sldId id="345"/>
          </p14:sldIdLst>
        </p14:section>
        <p14:section name="Project Overview" id="{332AB3BD-00DD-4A8E-B685-00D70876E529}">
          <p14:sldIdLst>
            <p14:sldId id="277"/>
            <p14:sldId id="302"/>
            <p14:sldId id="304"/>
            <p14:sldId id="306"/>
            <p14:sldId id="301"/>
            <p14:sldId id="300"/>
            <p14:sldId id="344"/>
            <p14:sldId id="279"/>
            <p14:sldId id="317"/>
            <p14:sldId id="343"/>
          </p14:sldIdLst>
        </p14:section>
        <p14:section name="Supplementary Docs (Proposal Template)" id="{C4C9E50E-9197-4E9D-8E49-929B55745794}">
          <p14:sldIdLst>
            <p14:sldId id="292"/>
            <p14:sldId id="29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902D1E-C250-F896-0B60-0E0082173E4C}" name="Jiali LU (NYC)" initials="JL" userId="S::LU_Jiali@nyc.gov.sg::97690d64-b67b-4bd8-84f2-5dd0c38187cd" providerId="AD"/>
  <p188:author id="{9DBBA330-5F86-2F40-66CD-3B01AC32A8EB}" name="Hasnah BEGUM (NYC)" initials="HA" userId="S::Hasnah_BEGUM@nyc.gov.sg::5762afe8-72f1-4942-9fae-f1df0454fc4c" providerId="AD"/>
  <p188:author id="{B2C2C2A7-E0D8-2B8F-A9F2-920D4727C65F}" name="Michelle HUANG (NYC)" initials="MH" userId="S::Michelle_HUANG@nyc.gov.sg::e6edfa43-1f98-40e6-bef2-3278e93ae012" providerId="AD"/>
  <p188:author id="{C203A2C0-4385-F6C4-B389-3A5477167802}" name="Valerie TAN (NYC)" initials="VT" userId="S::Valerie_TAN@nyc.gov.sg::b78f912f-647f-4578-9560-7c32c8b76e69" providerId="AD"/>
  <p188:author id="{044392C9-C92D-9892-E044-3E9B621A37AB}" name="Siew Peng SIM (NYC)" initials="SS" userId="S::SIM_Siew_Peng@nyc.gov.sg::46571fc4-d8ae-4745-8c87-563c0fa7723a" providerId="AD"/>
  <p188:author id="{B3D344DE-7194-3E75-1608-22A7BFA97751}" name="Phoebe PANG (NYC)" initials="PP" userId="S::Phoebe_PANG@nyc.gov.sg::31b897d6-1c84-4238-91cd-f92ab74285b4" providerId="AD"/>
  <p188:author id="{5E997BE7-EE4A-1CCE-84F0-FCCEE6A3B587}" name="Gracia ONG (NYC)" initials="GO" userId="S::Gracia_ONG@nyc.gov.sg::1371c2cf-c464-4174-82e1-2166c684bf6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ugene TAY (MSE)" initials="ET(" lastIdx="2" clrIdx="0">
    <p:extLst>
      <p:ext uri="{19B8F6BF-5375-455C-9EA6-DF929625EA0E}">
        <p15:presenceInfo xmlns:p15="http://schemas.microsoft.com/office/powerpoint/2012/main" userId="S::Eugene_Tay@mse.gov.sg::232ce739-daf3-48f9-ab80-cbc979c4ab76" providerId="AD"/>
      </p:ext>
    </p:extLst>
  </p:cmAuthor>
  <p:cmAuthor id="2" name="Stephanie CHEE (MSE)" initials="SC(" lastIdx="2" clrIdx="1">
    <p:extLst>
      <p:ext uri="{19B8F6BF-5375-455C-9EA6-DF929625EA0E}">
        <p15:presenceInfo xmlns:p15="http://schemas.microsoft.com/office/powerpoint/2012/main" userId="Stephanie CHEE (MSE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FD5EA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4" autoAdjust="0"/>
    <p:restoredTop sz="75990" autoAdjust="0"/>
  </p:normalViewPr>
  <p:slideViewPr>
    <p:cSldViewPr snapToGrid="0">
      <p:cViewPr varScale="1">
        <p:scale>
          <a:sx n="47" d="100"/>
          <a:sy n="47" d="100"/>
        </p:scale>
        <p:origin x="13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28" Type="http://schemas.microsoft.com/office/2018/10/relationships/authors" Target="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C8902-A951-4215-8A60-8BCEDAC3A201}" type="datetimeFigureOut">
              <a:rPr lang="en-SG" smtClean="0"/>
              <a:t>19/11/2024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D1F60-8F1F-4297-AEEC-93795C4BA065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067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465663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648275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77169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605692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24054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50940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770173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2713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7096552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51107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9085510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82402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D1F60-8F1F-4297-AEEC-93795C4BA065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6132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614954" y="3730440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834742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61BC3-7CD1-466B-A370-643A5B52B8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7840" y="1170158"/>
            <a:ext cx="11196320" cy="4079557"/>
          </a:xfrm>
          <a:solidFill>
            <a:schemeClr val="accent2">
              <a:lumMod val="50000"/>
            </a:schemeClr>
          </a:solidFill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975A4-FF11-4F37-BBD3-2597A892A0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7840" y="3886518"/>
            <a:ext cx="11196320" cy="624522"/>
          </a:xfrm>
          <a:solidFill>
            <a:schemeClr val="accent3">
              <a:lumMod val="50000"/>
            </a:schemeClr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D11304-72FC-4473-B139-57F6C8A7345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5" y="5919730"/>
            <a:ext cx="1654068" cy="844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297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7F7D1-645C-41BE-B279-40942F633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915"/>
          </a:xfrm>
          <a:solidFill>
            <a:schemeClr val="accent2">
              <a:lumMod val="50000"/>
            </a:schemeClr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D30A3A-7DC2-4CBC-B2D3-FFA67FE139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1281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3BB65E-FBFB-4411-9688-BD1EEA39D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5374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C7BE2-2603-4AFB-B584-EA00135CB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solidFill>
            <a:schemeClr val="accent2">
              <a:lumMod val="50000"/>
            </a:schemeClr>
          </a:solidFill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5C4FC-F437-49B4-B528-09C8E8ED9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87661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68928C-7F11-42AE-88B8-226BA74B5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229272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324F15-0A01-4713-8D52-4705A110F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63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645A06-8D75-4F16-A5BC-1EE482C1AA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52749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AF3453-5621-4116-B9C8-0096D159BA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27492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00AC6-0D9A-4D56-8D59-23A7B3F73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05763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B8670-F13F-49BE-85AB-E94C34D28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9455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195EB-031D-4BFB-B701-A0235C5E64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46780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4BFD58-CD2D-4212-9BFD-D3069E220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29171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017F59-1C5A-44DA-BB63-1BBAB12E1B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46780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4D0284-F0AD-4141-8FA0-C68E5E4031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29171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4E0A75-E3B5-4DDD-95E3-037D0585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03123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1A2577-FF01-4114-A01D-FA64AFCB1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53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5C4078-63C4-4899-96F6-36B5AF3AC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455856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D41A6-D53A-4F2C-AACF-1ABB2A34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921561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02E3C-86B6-41CA-A712-1E06E0D1B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4C9579-9723-4C57-BFAB-C41170B22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8147F6-E2E9-4EF0-AE57-4804C9449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55F5E-4C06-4124-ADC5-CBC69BB96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08257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3073D-C908-478E-A3E4-224D06DC9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AC9C8-38E5-400E-BB14-6EEFFCDD33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FBAC7D-98DD-4302-80F8-41040305E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7312F-3758-4D9F-91C4-C731800C74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BBD0B4-C90B-4014-A5FD-C1971DBA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6489749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60ADE-C2D5-43CA-AB45-B60AE94E8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E33BBD-CCC0-4A55-B850-434D49A67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FB548-7D59-4048-B2A8-25145E1C2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07713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4539"/>
            <a:ext cx="10972800" cy="4111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7" name="Rectangle 6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565149" y="1241426"/>
            <a:ext cx="10972800" cy="693550"/>
          </a:xfrm>
          <a:prstGeom prst="rect">
            <a:avLst/>
          </a:prstGeom>
          <a:solidFill>
            <a:srgbClr val="002060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000" b="1" i="1" dirty="0">
                <a:solidFill>
                  <a:schemeClr val="bg1"/>
                </a:solidFill>
              </a:rPr>
              <a:t>Click to edit Master title style</a:t>
            </a:r>
            <a:endParaRPr lang="en-SG" sz="2000" b="1" i="1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0967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100BFA-B73F-4F54-AD89-B8F1705ED0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03A94-023D-4AB0-888D-A33E9D7AE7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9B472E-7219-46D4-B606-7200A28A4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97832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C30B2A57-87AE-48C3-8FC5-885142E89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552"/>
            <a:ext cx="10515600" cy="940035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290802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Content Slide w/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68218" y="274638"/>
            <a:ext cx="10455564" cy="693550"/>
          </a:xfrm>
          <a:prstGeom prst="roundRect">
            <a:avLst/>
          </a:prstGeom>
          <a:solidFill>
            <a:srgbClr val="8EB4E3"/>
          </a:solidFill>
        </p:spPr>
        <p:txBody>
          <a:bodyPr/>
          <a:lstStyle>
            <a:lvl1pPr algn="ctr">
              <a:defRPr sz="2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93695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49353"/>
            <a:ext cx="5386917" cy="639762"/>
          </a:xfrm>
          <a:solidFill>
            <a:srgbClr val="002060"/>
          </a:solidFill>
        </p:spPr>
        <p:txBody>
          <a:bodyPr anchor="b"/>
          <a:lstStyle>
            <a:lvl1pPr marL="0" indent="0">
              <a:buNone/>
              <a:defRPr sz="2000" b="1" i="1" u="none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003419"/>
            <a:ext cx="5386917" cy="3951288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4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0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249353"/>
            <a:ext cx="5389033" cy="639762"/>
          </a:xfrm>
          <a:solidFill>
            <a:srgbClr val="002060"/>
          </a:solidFill>
        </p:spPr>
        <p:txBody>
          <a:bodyPr anchor="b"/>
          <a:lstStyle>
            <a:lvl1pPr marL="0" indent="0">
              <a:buNone/>
              <a:defRPr sz="2000" b="1" i="1" u="none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003419"/>
            <a:ext cx="5389033" cy="3951288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4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0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002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1" name="Rectangle 10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574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28729"/>
            <a:ext cx="5384800" cy="4525963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8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4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328729"/>
            <a:ext cx="5384800" cy="4525963"/>
          </a:xfrm>
        </p:spPr>
        <p:txBody>
          <a:bodyPr/>
          <a:lstStyle>
            <a:lvl1pPr marL="4572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 sz="2800"/>
            </a:lvl1pPr>
            <a:lvl2pPr marL="9144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lphaLcPeriod"/>
              <a:tabLst/>
              <a:defRPr sz="2400"/>
            </a:lvl2pPr>
            <a:lvl3pPr marL="1371600" marR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romanLcPeriod"/>
              <a:tabLst/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457200" marR="0" lvl="1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457200" marR="0" lvl="2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</a:rPr>
              <a:t>Third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endParaRPr lang="en-SG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93550"/>
          </a:xfrm>
        </p:spPr>
        <p:txBody>
          <a:bodyPr/>
          <a:lstStyle>
            <a:lvl1pPr>
              <a:defRPr sz="3200"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3" name="Rectangle 12"/>
          <p:cNvSpPr/>
          <p:nvPr/>
        </p:nvSpPr>
        <p:spPr>
          <a:xfrm>
            <a:off x="557804" y="1072965"/>
            <a:ext cx="11040533" cy="4921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SG" dirty="0">
              <a:solidFill>
                <a:srgbClr val="FFFFFF"/>
              </a:solidFill>
              <a:latin typeface="+mj-lt"/>
              <a:cs typeface="Arial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084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420" y="1931545"/>
            <a:ext cx="9025379" cy="3432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SG" sz="1600" dirty="0">
              <a:latin typeface="+mn-lt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3401225" y="2014463"/>
            <a:ext cx="7670563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1319135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328420" y="1931545"/>
            <a:ext cx="9025379" cy="34323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SG" sz="1600" dirty="0">
              <a:latin typeface="+mn-lt"/>
            </a:endParaRPr>
          </a:p>
        </p:txBody>
      </p:sp>
      <p:sp>
        <p:nvSpPr>
          <p:cNvPr id="3" name="Title 4"/>
          <p:cNvSpPr>
            <a:spLocks noGrp="1"/>
          </p:cNvSpPr>
          <p:nvPr>
            <p:ph type="title"/>
          </p:nvPr>
        </p:nvSpPr>
        <p:spPr>
          <a:xfrm>
            <a:off x="2328420" y="365125"/>
            <a:ext cx="9025379" cy="111437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328863" y="1781175"/>
            <a:ext cx="9024937" cy="34226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149443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102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838200" y="2046288"/>
            <a:ext cx="10515600" cy="4052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719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69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250577"/>
            <a:ext cx="10972800" cy="487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833" y="6275158"/>
            <a:ext cx="2411805" cy="558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720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kern="1200">
          <a:solidFill>
            <a:srgbClr val="A14D07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lpha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romanL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rgbClr val="A14D07"/>
          </a:solidFill>
          <a:latin typeface="+mn-lt"/>
          <a:ea typeface="+mn-ea"/>
          <a:cs typeface="+mn-cs"/>
        </a:defRPr>
      </a:lvl4pPr>
      <a:lvl5pPr marL="2286000" indent="-457200" algn="l" rtl="0" eaLnBrk="1" fontAlgn="base" hangingPunct="1">
        <a:spcBef>
          <a:spcPct val="20000"/>
        </a:spcBef>
        <a:spcAft>
          <a:spcPct val="0"/>
        </a:spcAft>
        <a:buFont typeface="+mj-lt"/>
        <a:buAutoNum type="arabicPeriod"/>
        <a:defRPr sz="2000" kern="1200">
          <a:solidFill>
            <a:srgbClr val="A14D0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376B3CD-C8D1-4394-919A-73162616A1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802" y="5928498"/>
            <a:ext cx="2932585" cy="65676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30955A9-4674-48FB-8710-B3CC4D23DC3E}"/>
              </a:ext>
            </a:extLst>
          </p:cNvPr>
          <p:cNvCxnSpPr>
            <a:cxnSpLocks/>
          </p:cNvCxnSpPr>
          <p:nvPr/>
        </p:nvCxnSpPr>
        <p:spPr>
          <a:xfrm flipH="1">
            <a:off x="1992086" y="5595257"/>
            <a:ext cx="981891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phic 9">
            <a:extLst>
              <a:ext uri="{FF2B5EF4-FFF2-40B4-BE49-F238E27FC236}">
                <a16:creationId xmlns:a16="http://schemas.microsoft.com/office/drawing/2014/main" id="{69C3BBFB-E310-45E2-8D91-648A639753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209799" y="5769067"/>
            <a:ext cx="2754085" cy="90863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457594"/>
            <a:ext cx="2113004" cy="440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421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34007-CAFD-44D8-8184-56E3BBE94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95AC4-A670-422B-AC41-E15CB7425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28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41BBB-27C9-4411-923E-826E66C524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A94074-7C6C-48B6-9F8D-C853B597F5AA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19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c.gov.sg/-/media/images/nyc/grants/nyf/budget.xls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c.gov.sg/-/media/images/nyc/grants/nyf/budget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www.nyc.gov.sg/-/media/images/nyc/grants/nyf/nyf-outcomes-measurement-toolkit_final.pdf" TargetMode="External"/><Relationship Id="rId5" Type="http://schemas.openxmlformats.org/officeDocument/2006/relationships/hyperlink" Target="https://www.nyc.gov.sg/-/media/images/nyc/grants/nyf/nyc_bank_details_form-oct-2024.pdf" TargetMode="External"/><Relationship Id="rId4" Type="http://schemas.openxmlformats.org/officeDocument/2006/relationships/hyperlink" Target="https://www.survey.nyc.gov.sg/EFM/se/6FBD439D2E88B60402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c.gov.sg/-/media/images/nyc/grants/nyf/list-of-youth-leaders-and-youth-participants-and-youth-volunteers-crms-april-2024.xls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738C-06F2-4273-BC24-4B443AC47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Instructions for National Youth Fund Proposal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88F5B-903E-426A-A579-373526E10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5905"/>
            <a:ext cx="10515600" cy="4128135"/>
          </a:xfrm>
        </p:spPr>
        <p:txBody>
          <a:bodyPr>
            <a:normAutofit/>
          </a:bodyPr>
          <a:lstStyle/>
          <a:p>
            <a:r>
              <a:rPr lang="en-SG" dirty="0"/>
              <a:t>This template highlights the guiding points for your deck. </a:t>
            </a:r>
            <a:br>
              <a:rPr lang="en-SG" dirty="0"/>
            </a:br>
            <a:r>
              <a:rPr lang="en-SG" dirty="0"/>
              <a:t>Do follow the format proposed and incorporate these key points into your existing deck or create a new one. </a:t>
            </a:r>
          </a:p>
          <a:p>
            <a:endParaRPr lang="en-SG" dirty="0"/>
          </a:p>
          <a:p>
            <a:r>
              <a:rPr lang="en-SG" dirty="0"/>
              <a:t>Your deck should be succinct but include sufficient information for NYC to understand your project. Feel free to share with us supplementary information, if any. </a:t>
            </a:r>
          </a:p>
        </p:txBody>
      </p:sp>
    </p:spTree>
    <p:extLst>
      <p:ext uri="{BB962C8B-B14F-4D97-AF65-F5344CB8AC3E}">
        <p14:creationId xmlns:p14="http://schemas.microsoft.com/office/powerpoint/2010/main" val="1790020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Risks or Challenges</a:t>
            </a:r>
            <a:endParaRPr lang="en-SG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7602BC2-4A64-D4A9-29E7-16D6AF5987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422308"/>
              </p:ext>
            </p:extLst>
          </p:nvPr>
        </p:nvGraphicFramePr>
        <p:xfrm>
          <a:off x="838200" y="1346073"/>
          <a:ext cx="10515600" cy="43868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149019">
                  <a:extLst>
                    <a:ext uri="{9D8B030D-6E8A-4147-A177-3AD203B41FA5}">
                      <a16:colId xmlns:a16="http://schemas.microsoft.com/office/drawing/2014/main" val="1249899585"/>
                    </a:ext>
                  </a:extLst>
                </a:gridCol>
                <a:gridCol w="5366581">
                  <a:extLst>
                    <a:ext uri="{9D8B030D-6E8A-4147-A177-3AD203B41FA5}">
                      <a16:colId xmlns:a16="http://schemas.microsoft.com/office/drawing/2014/main" val="2344633791"/>
                    </a:ext>
                  </a:extLst>
                </a:gridCol>
              </a:tblGrid>
              <a:tr h="1337126">
                <a:tc>
                  <a:txBody>
                    <a:bodyPr/>
                    <a:lstStyle/>
                    <a:p>
                      <a:r>
                        <a:rPr lang="en-SG" dirty="0"/>
                        <a:t>Potential Risks or Challenges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SG" b="0" dirty="0"/>
                        <a:t>Pls state </a:t>
                      </a:r>
                      <a:r>
                        <a:rPr lang="en-SG" b="0" i="0" dirty="0"/>
                        <a:t>risk concisely e.g. outreach, financials, etc</a:t>
                      </a:r>
                    </a:p>
                    <a:p>
                      <a:r>
                        <a:rPr lang="en-SG" b="0" i="0" dirty="0"/>
                        <a:t>and how it potentially impact on the project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Possible </a:t>
                      </a:r>
                      <a:r>
                        <a:rPr lang="en-SG" b="1" dirty="0"/>
                        <a:t>Solutions</a:t>
                      </a:r>
                    </a:p>
                    <a:p>
                      <a:r>
                        <a:rPr lang="en-SG" b="0" dirty="0"/>
                        <a:t>Pls outline specific, actionable steps to mitigate it 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00435"/>
                  </a:ext>
                </a:extLst>
              </a:tr>
              <a:tr h="152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552332"/>
                  </a:ext>
                </a:extLst>
              </a:tr>
              <a:tr h="152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961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817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Youth Targets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07B85-72F6-4BBD-AF3D-BF6B3A0DC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993"/>
            <a:ext cx="10640192" cy="54236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SG" sz="2000" dirty="0"/>
              <a:t>Breakdown of target youths developed through the project (please see definition in notes)</a:t>
            </a:r>
          </a:p>
          <a:p>
            <a:endParaRPr lang="en-SG" sz="2000" dirty="0">
              <a:solidFill>
                <a:srgbClr val="595959"/>
              </a:solidFill>
              <a:cs typeface="Calibri" panose="020F0502020204030204"/>
            </a:endParaRPr>
          </a:p>
          <a:p>
            <a:endParaRPr lang="en-SG" dirty="0">
              <a:solidFill>
                <a:schemeClr val="tx1">
                  <a:lumMod val="65000"/>
                  <a:lumOff val="35000"/>
                </a:schemeClr>
              </a:solidFill>
              <a:cs typeface="Calibri" panose="020F0502020204030204"/>
            </a:endParaRP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3AF3A86-1EB2-0D95-9F29-6513003DD5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66644"/>
              </p:ext>
            </p:extLst>
          </p:nvPr>
        </p:nvGraphicFramePr>
        <p:xfrm>
          <a:off x="893836" y="1863360"/>
          <a:ext cx="9708574" cy="395779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80356">
                  <a:extLst>
                    <a:ext uri="{9D8B030D-6E8A-4147-A177-3AD203B41FA5}">
                      <a16:colId xmlns:a16="http://schemas.microsoft.com/office/drawing/2014/main" val="1338043685"/>
                    </a:ext>
                  </a:extLst>
                </a:gridCol>
                <a:gridCol w="2319727">
                  <a:extLst>
                    <a:ext uri="{9D8B030D-6E8A-4147-A177-3AD203B41FA5}">
                      <a16:colId xmlns:a16="http://schemas.microsoft.com/office/drawing/2014/main" val="356364306"/>
                    </a:ext>
                  </a:extLst>
                </a:gridCol>
                <a:gridCol w="2777694">
                  <a:extLst>
                    <a:ext uri="{9D8B030D-6E8A-4147-A177-3AD203B41FA5}">
                      <a16:colId xmlns:a16="http://schemas.microsoft.com/office/drawing/2014/main" val="2231787478"/>
                    </a:ext>
                  </a:extLst>
                </a:gridCol>
                <a:gridCol w="2630797">
                  <a:extLst>
                    <a:ext uri="{9D8B030D-6E8A-4147-A177-3AD203B41FA5}">
                      <a16:colId xmlns:a16="http://schemas.microsoft.com/office/drawing/2014/main" val="3712060856"/>
                    </a:ext>
                  </a:extLst>
                </a:gridCol>
              </a:tblGrid>
              <a:tr h="3247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600" kern="100" dirty="0">
                        <a:solidFill>
                          <a:schemeClr val="tx1"/>
                        </a:solidFill>
                        <a:effectLst/>
                        <a:highlight>
                          <a:srgbClr val="E6A902"/>
                        </a:highlight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048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Leaders</a:t>
                      </a:r>
                      <a:r>
                        <a:rPr lang="en-SG" sz="1600" kern="1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</a:t>
                      </a:r>
                      <a:endParaRPr lang="en-SG" sz="1600" kern="100" baseline="30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Volunteers</a:t>
                      </a:r>
                      <a:r>
                        <a:rPr lang="en-SG" sz="1600" kern="1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R="31115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Participants</a:t>
                      </a:r>
                      <a:r>
                        <a:rPr lang="en-SG" sz="1600" kern="100" baseline="300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6338352"/>
                  </a:ext>
                </a:extLst>
              </a:tr>
              <a:tr h="60322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Pre-Institute of Higher Learning (Pre-IHL) </a:t>
                      </a: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0318854"/>
                  </a:ext>
                </a:extLst>
              </a:tr>
              <a:tr h="7526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Institute of Higher Learning (IHL) 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1867678"/>
                  </a:ext>
                </a:extLst>
              </a:tr>
              <a:tr h="495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Young Adults 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7065314"/>
                  </a:ext>
                </a:extLst>
              </a:tr>
              <a:tr h="6431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Total number of youths developed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SG" sz="160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0826" marR="20975" marT="55058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811440"/>
                  </a:ext>
                </a:extLst>
              </a:tr>
              <a:tr h="1138402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The profile of youths developed for this project will include: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Mainstream youths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q"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latin typeface="+mn-lt"/>
                        </a:rPr>
                        <a:t>Specific target audience such as youths with special needs/ youths from specific ethnic/interest group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latin typeface="+mn-lt"/>
                        </a:rPr>
                        <a:t>etc</a:t>
                      </a:r>
                      <a:endParaRPr lang="en-US" sz="160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600" i="1" dirty="0">
                          <a:solidFill>
                            <a:schemeClr val="tx1"/>
                          </a:solidFill>
                          <a:latin typeface="+mn-lt"/>
                        </a:rPr>
                        <a:t>      Please specify: __________________________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03061"/>
                  </a:ext>
                </a:extLst>
              </a:tr>
            </a:tbl>
          </a:graphicData>
        </a:graphic>
      </p:graphicFrame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981AA89-B99E-485A-408D-F775CA901918}"/>
              </a:ext>
            </a:extLst>
          </p:cNvPr>
          <p:cNvSpPr txBox="1"/>
          <p:nvPr/>
        </p:nvSpPr>
        <p:spPr>
          <a:xfrm>
            <a:off x="804133" y="6111885"/>
            <a:ext cx="960828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4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1] </a:t>
            </a:r>
            <a:r>
              <a:rPr kumimoji="0" lang="en-US" altLang="en-US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Youth Leaders (i.e. Youths who lead initiatives, </a:t>
            </a:r>
            <a:r>
              <a:rPr kumimoji="0" lang="en-US" altLang="en-US" sz="1400" b="0" i="0" u="none" strike="noStrike" cap="none" normalizeH="0" baseline="0" dirty="0" err="1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organise</a:t>
            </a:r>
            <a:r>
              <a:rPr kumimoji="0" lang="en-US" altLang="en-US" sz="1400" b="0" i="0" u="none" strike="noStrike" cap="none" normalizeH="0" baseline="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project activities, and drive social change during the project).</a:t>
            </a:r>
            <a:endParaRPr kumimoji="0" lang="en-US" altLang="en-US" sz="1200" b="0" i="0" u="none" strike="noStrike" cap="none" normalizeH="0" baseline="0" dirty="0" bmk="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4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2]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Youth Participants (i.e. Youths who will directly participate in and benefit from project activities).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3000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[</a:t>
            </a:r>
            <a:r>
              <a:rPr kumimoji="0" lang="en-US" altLang="en-US" sz="1400" b="0" i="0" u="none" strike="noStrike" cap="none" normalizeH="0" baseline="30000" dirty="0" bmk="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3] 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Youth Volunteers (i.e. Youths who assist the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organising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Calibri" panose="020F0502020204030204" pitchFamily="34" charset="0"/>
              </a:rPr>
              <a:t> team in running the project activities).</a:t>
            </a:r>
          </a:p>
        </p:txBody>
      </p:sp>
    </p:spTree>
    <p:extLst>
      <p:ext uri="{BB962C8B-B14F-4D97-AF65-F5344CB8AC3E}">
        <p14:creationId xmlns:p14="http://schemas.microsoft.com/office/powerpoint/2010/main" val="26488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Roles undertaken by Youth Leaders and Volunteers</a:t>
            </a:r>
            <a:endParaRPr lang="en-SG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07602BC2-4A64-D4A9-29E7-16D6AF5987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5712057"/>
              </p:ext>
            </p:extLst>
          </p:nvPr>
        </p:nvGraphicFramePr>
        <p:xfrm>
          <a:off x="838200" y="1346073"/>
          <a:ext cx="10515597" cy="502488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472758832"/>
                    </a:ext>
                  </a:extLst>
                </a:gridCol>
                <a:gridCol w="4328160">
                  <a:extLst>
                    <a:ext uri="{9D8B030D-6E8A-4147-A177-3AD203B41FA5}">
                      <a16:colId xmlns:a16="http://schemas.microsoft.com/office/drawing/2014/main" val="1249899585"/>
                    </a:ext>
                  </a:extLst>
                </a:gridCol>
                <a:gridCol w="4511037">
                  <a:extLst>
                    <a:ext uri="{9D8B030D-6E8A-4147-A177-3AD203B41FA5}">
                      <a16:colId xmlns:a16="http://schemas.microsoft.com/office/drawing/2014/main" val="2344633791"/>
                    </a:ext>
                  </a:extLst>
                </a:gridCol>
              </a:tblGrid>
              <a:tr h="1337126">
                <a:tc>
                  <a:txBody>
                    <a:bodyPr/>
                    <a:lstStyle/>
                    <a:p>
                      <a:r>
                        <a:rPr lang="en-SG" dirty="0"/>
                        <a:t>Roles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Responsibilities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SG" dirty="0"/>
                        <a:t>To provide the following details: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SG" sz="1600" b="0" dirty="0"/>
                        <a:t>Focus of the training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SG" sz="1600" b="0" dirty="0"/>
                        <a:t>How many sessions/hours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SG" sz="1600" b="0" dirty="0"/>
                        <a:t>Any assessment/quiz before youths can perform their role?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400435"/>
                  </a:ext>
                </a:extLst>
              </a:tr>
              <a:tr h="152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Leaders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SG" sz="14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Leaders- To ensure that the team completes the project in a timely manner/ facilitators who work closely with the trainers)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b="1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SG" sz="14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Youth Leaders are required to undergo two training sessions. Each four hours long. The first will focus on awareness of XXX and subsequent training will be focused on xxx skills)- The duration and contents of the training will have to customised based on the needs of the programme.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552332"/>
                  </a:ext>
                </a:extLst>
              </a:tr>
              <a:tr h="15248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6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Volunteers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SG" sz="14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Volunteers- To undertake duties such as ushers to ensure smooth running of the event day/ To)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Symbol" panose="05050102010706020507" pitchFamily="18" charset="2"/>
                        <a:buNone/>
                      </a:pPr>
                      <a:endParaRPr lang="en-SG" sz="1400" kern="1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SG" sz="1400" kern="1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A two-hour volunteer briefing will be done a week before the event. Youths are required to attend the event for an onsite briefing one day before the event.)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Note: The duration and contents of the training will have to customised based on the needs of the programme.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SG" sz="1400" kern="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961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798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Non-Youths Engaged </a:t>
            </a:r>
            <a:endParaRPr lang="en-SG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CAE963D7-A63D-A00B-4633-1A9BD765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6413" y="26955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1115F76-01CE-0CC8-737F-A58DFC343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484990"/>
              </p:ext>
            </p:extLst>
          </p:nvPr>
        </p:nvGraphicFramePr>
        <p:xfrm>
          <a:off x="803476" y="1438303"/>
          <a:ext cx="10515600" cy="280416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599481">
                  <a:extLst>
                    <a:ext uri="{9D8B030D-6E8A-4147-A177-3AD203B41FA5}">
                      <a16:colId xmlns:a16="http://schemas.microsoft.com/office/drawing/2014/main" val="2048516196"/>
                    </a:ext>
                  </a:extLst>
                </a:gridCol>
                <a:gridCol w="7916119">
                  <a:extLst>
                    <a:ext uri="{9D8B030D-6E8A-4147-A177-3AD203B41FA5}">
                      <a16:colId xmlns:a16="http://schemas.microsoft.com/office/drawing/2014/main" val="405454560"/>
                    </a:ext>
                  </a:extLst>
                </a:gridCol>
              </a:tblGrid>
              <a:tr h="454646">
                <a:tc>
                  <a:txBody>
                    <a:bodyPr/>
                    <a:lstStyle/>
                    <a:p>
                      <a:r>
                        <a:rPr lang="en-SG" sz="2000" dirty="0">
                          <a:solidFill>
                            <a:schemeClr val="tx1"/>
                          </a:solidFill>
                        </a:rPr>
                        <a:t>No. of non-youth engaged </a:t>
                      </a:r>
                      <a:endParaRPr lang="en-SG" sz="2000" b="1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kern="1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</a:t>
                      </a:r>
                      <a:endParaRPr lang="en-US" sz="2000" baseline="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7428801"/>
                  </a:ext>
                </a:extLst>
              </a:tr>
              <a:tr h="436377">
                <a:tc>
                  <a:txBody>
                    <a:bodyPr/>
                    <a:lstStyle/>
                    <a:p>
                      <a:r>
                        <a:rPr lang="en-SG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Roles within the project</a:t>
                      </a:r>
                    </a:p>
                    <a:p>
                      <a:r>
                        <a:rPr lang="en-SG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i.e.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Describe specifically how the roles support and develop youth participants. </a:t>
                      </a:r>
                    </a:p>
                    <a:p>
                      <a:endParaRPr lang="en-SG" sz="2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GB" sz="2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94275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9441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0D503-4129-6675-A09B-EF2DCD8F0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603" y="365125"/>
            <a:ext cx="11655188" cy="843915"/>
          </a:xfrm>
        </p:spPr>
        <p:txBody>
          <a:bodyPr>
            <a:normAutofit/>
          </a:bodyPr>
          <a:lstStyle/>
          <a:p>
            <a:r>
              <a:rPr lang="en-US" dirty="0"/>
              <a:t>Logic Model Guide (for grant request of &gt;$50,000)</a:t>
            </a:r>
            <a:endParaRPr lang="en-SG" dirty="0"/>
          </a:p>
        </p:txBody>
      </p:sp>
      <p:sp>
        <p:nvSpPr>
          <p:cNvPr id="4" name="Google Shape;243;p24">
            <a:extLst>
              <a:ext uri="{FF2B5EF4-FFF2-40B4-BE49-F238E27FC236}">
                <a16:creationId xmlns:a16="http://schemas.microsoft.com/office/drawing/2014/main" id="{D8A2D6BD-2855-D5BE-5756-02453F07DFEE}"/>
              </a:ext>
            </a:extLst>
          </p:cNvPr>
          <p:cNvSpPr txBox="1">
            <a:spLocks/>
          </p:cNvSpPr>
          <p:nvPr/>
        </p:nvSpPr>
        <p:spPr>
          <a:xfrm>
            <a:off x="268406" y="1222323"/>
            <a:ext cx="11655187" cy="1841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7138" tIns="68550" rIns="137138" bIns="68550" anchor="t" anchorCtr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SzPts val="1840"/>
              <a:buFont typeface="Arial" pitchFamily="34" charset="0"/>
              <a:buNone/>
            </a:pPr>
            <a:r>
              <a:rPr lang="en-US" sz="1800" dirty="0">
                <a:ea typeface="Source Sans Pro Light"/>
                <a:cs typeface="Source Sans Pro Light"/>
                <a:sym typeface="Source Sans Pro Light"/>
              </a:rPr>
              <a:t>“A programme logic model is a picture of how your programme works – the theory and assumptions underlying the programme. …This model provides </a:t>
            </a:r>
            <a:r>
              <a:rPr lang="en-US" sz="1800" dirty="0">
                <a:ea typeface="Source Sans Pro SemiBold"/>
                <a:cs typeface="Source Sans Pro SemiBold"/>
                <a:sym typeface="Source Sans Pro SemiBold"/>
              </a:rPr>
              <a:t>a road map</a:t>
            </a:r>
            <a:r>
              <a:rPr lang="en-US" sz="1800" dirty="0">
                <a:ea typeface="Source Sans Pro Light"/>
                <a:cs typeface="Source Sans Pro Light"/>
                <a:sym typeface="Source Sans Pro Light"/>
              </a:rPr>
              <a:t> of your programme, </a:t>
            </a:r>
            <a:r>
              <a:rPr lang="en-US" sz="1800" i="1" dirty="0">
                <a:ea typeface="Source Sans Pro SemiBold"/>
                <a:cs typeface="Source Sans Pro SemiBold"/>
                <a:sym typeface="Source Sans Pro SemiBold"/>
              </a:rPr>
              <a:t>highlighting how it is expected to work, what activities need to come before others, and how desired outcomes are achieved.”</a:t>
            </a:r>
            <a:r>
              <a:rPr lang="en-US" sz="1800" dirty="0">
                <a:ea typeface="Source Sans Pro Light"/>
                <a:cs typeface="Source Sans Pro Light"/>
                <a:sym typeface="Source Sans Pro Light"/>
              </a:rPr>
              <a:t>- </a:t>
            </a:r>
            <a:r>
              <a:rPr lang="en-US" sz="1800" i="1" dirty="0">
                <a:ea typeface="Source Sans Pro Light"/>
                <a:cs typeface="Source Sans Pro Light"/>
                <a:sym typeface="Source Sans Pro Light"/>
              </a:rPr>
              <a:t>Kellogg Foundation (1998)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BA1F05D-0788-3714-3268-7E9623C957E7}"/>
              </a:ext>
            </a:extLst>
          </p:cNvPr>
          <p:cNvGrpSpPr/>
          <p:nvPr/>
        </p:nvGrpSpPr>
        <p:grpSpPr>
          <a:xfrm>
            <a:off x="294565" y="2279176"/>
            <a:ext cx="11655187" cy="4213699"/>
            <a:chOff x="1663188" y="5378700"/>
            <a:chExt cx="14961720" cy="4137126"/>
          </a:xfrm>
        </p:grpSpPr>
        <p:cxnSp>
          <p:nvCxnSpPr>
            <p:cNvPr id="6" name="Google Shape;244;p24">
              <a:extLst>
                <a:ext uri="{FF2B5EF4-FFF2-40B4-BE49-F238E27FC236}">
                  <a16:creationId xmlns:a16="http://schemas.microsoft.com/office/drawing/2014/main" id="{DED31ECD-E688-AB4E-E54B-8BFF67AE4374}"/>
                </a:ext>
              </a:extLst>
            </p:cNvPr>
            <p:cNvCxnSpPr/>
            <p:nvPr/>
          </p:nvCxnSpPr>
          <p:spPr>
            <a:xfrm>
              <a:off x="4089029" y="5827610"/>
              <a:ext cx="643050" cy="0"/>
            </a:xfrm>
            <a:prstGeom prst="straightConnector1">
              <a:avLst/>
            </a:prstGeom>
            <a:noFill/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7" name="Google Shape;245;p24">
              <a:extLst>
                <a:ext uri="{FF2B5EF4-FFF2-40B4-BE49-F238E27FC236}">
                  <a16:creationId xmlns:a16="http://schemas.microsoft.com/office/drawing/2014/main" id="{98B3DF43-6936-181A-20BA-5E1924EBB332}"/>
                </a:ext>
              </a:extLst>
            </p:cNvPr>
            <p:cNvCxnSpPr/>
            <p:nvPr/>
          </p:nvCxnSpPr>
          <p:spPr>
            <a:xfrm>
              <a:off x="7307883" y="5819823"/>
              <a:ext cx="643050" cy="0"/>
            </a:xfrm>
            <a:prstGeom prst="straightConnector1">
              <a:avLst/>
            </a:prstGeom>
            <a:noFill/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8" name="Google Shape;246;p24">
              <a:extLst>
                <a:ext uri="{FF2B5EF4-FFF2-40B4-BE49-F238E27FC236}">
                  <a16:creationId xmlns:a16="http://schemas.microsoft.com/office/drawing/2014/main" id="{1658CA8A-32B9-57A6-5B6B-1C0837283FBE}"/>
                </a:ext>
              </a:extLst>
            </p:cNvPr>
            <p:cNvCxnSpPr/>
            <p:nvPr/>
          </p:nvCxnSpPr>
          <p:spPr>
            <a:xfrm>
              <a:off x="10428051" y="5819823"/>
              <a:ext cx="643050" cy="0"/>
            </a:xfrm>
            <a:prstGeom prst="straightConnector1">
              <a:avLst/>
            </a:prstGeom>
            <a:noFill/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cxnSp>
          <p:nvCxnSpPr>
            <p:cNvPr id="9" name="Google Shape;247;p24">
              <a:extLst>
                <a:ext uri="{FF2B5EF4-FFF2-40B4-BE49-F238E27FC236}">
                  <a16:creationId xmlns:a16="http://schemas.microsoft.com/office/drawing/2014/main" id="{07203EF7-7A72-F288-65BD-8F9F8F76143D}"/>
                </a:ext>
              </a:extLst>
            </p:cNvPr>
            <p:cNvCxnSpPr/>
            <p:nvPr/>
          </p:nvCxnSpPr>
          <p:spPr>
            <a:xfrm>
              <a:off x="13534070" y="5819823"/>
              <a:ext cx="643050" cy="0"/>
            </a:xfrm>
            <a:prstGeom prst="straightConnector1">
              <a:avLst/>
            </a:prstGeom>
            <a:noFill/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triangle" w="med" len="med"/>
            </a:ln>
          </p:spPr>
        </p:cxnSp>
        <p:sp>
          <p:nvSpPr>
            <p:cNvPr id="10" name="Google Shape;248;p24">
              <a:extLst>
                <a:ext uri="{FF2B5EF4-FFF2-40B4-BE49-F238E27FC236}">
                  <a16:creationId xmlns:a16="http://schemas.microsoft.com/office/drawing/2014/main" id="{044E64AF-7B72-371C-8A6E-B42E0DEC737F}"/>
                </a:ext>
              </a:extLst>
            </p:cNvPr>
            <p:cNvSpPr/>
            <p:nvPr/>
          </p:nvSpPr>
          <p:spPr>
            <a:xfrm>
              <a:off x="1663188" y="5386068"/>
              <a:ext cx="2215350" cy="976950"/>
            </a:xfrm>
            <a:prstGeom prst="rect">
              <a:avLst/>
            </a:prstGeom>
            <a:solidFill>
              <a:srgbClr val="F3F3F3"/>
            </a:solidFill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b="1" kern="0">
                  <a:solidFill>
                    <a:srgbClr val="000000"/>
                  </a:solidFill>
                  <a:latin typeface="+mn-lt"/>
                  <a:ea typeface="Source Sans Pro"/>
                  <a:cs typeface="Source Sans Pro"/>
                  <a:sym typeface="Source Sans Pro"/>
                </a:rPr>
                <a:t>Inputs</a:t>
              </a:r>
              <a:endParaRPr kern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1" name="Google Shape;249;p24">
              <a:extLst>
                <a:ext uri="{FF2B5EF4-FFF2-40B4-BE49-F238E27FC236}">
                  <a16:creationId xmlns:a16="http://schemas.microsoft.com/office/drawing/2014/main" id="{09B556C8-7488-5CB0-FBBA-D8E25161D50B}"/>
                </a:ext>
              </a:extLst>
            </p:cNvPr>
            <p:cNvSpPr/>
            <p:nvPr/>
          </p:nvSpPr>
          <p:spPr>
            <a:xfrm>
              <a:off x="1663188" y="6644931"/>
              <a:ext cx="2215350" cy="2852100"/>
            </a:xfrm>
            <a:prstGeom prst="rect">
              <a:avLst/>
            </a:prstGeom>
            <a:solidFill>
              <a:srgbClr val="F3F3F3"/>
            </a:solidFill>
            <a:ln w="9525" cap="rnd" cmpd="sng">
              <a:solidFill>
                <a:srgbClr val="122446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kern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Resources required or available to undertake or achieve objectives of the initiative.</a:t>
              </a:r>
              <a:endParaRPr kern="0">
                <a:solidFill>
                  <a:srgbClr val="000000"/>
                </a:solidFill>
                <a:latin typeface="+mn-lt"/>
                <a:ea typeface="Source Sans Pro Light"/>
                <a:cs typeface="Source Sans Pro Light"/>
                <a:sym typeface="Source Sans Pro Light"/>
              </a:endParaRPr>
            </a:p>
          </p:txBody>
        </p:sp>
        <p:sp>
          <p:nvSpPr>
            <p:cNvPr id="12" name="Google Shape;250;p24">
              <a:extLst>
                <a:ext uri="{FF2B5EF4-FFF2-40B4-BE49-F238E27FC236}">
                  <a16:creationId xmlns:a16="http://schemas.microsoft.com/office/drawing/2014/main" id="{30FDCE10-04A2-D248-698D-F1AAC4BF3D44}"/>
                </a:ext>
              </a:extLst>
            </p:cNvPr>
            <p:cNvSpPr/>
            <p:nvPr/>
          </p:nvSpPr>
          <p:spPr>
            <a:xfrm>
              <a:off x="4940705" y="5386068"/>
              <a:ext cx="2215350" cy="976950"/>
            </a:xfrm>
            <a:prstGeom prst="rect">
              <a:avLst/>
            </a:prstGeom>
            <a:solidFill>
              <a:srgbClr val="D0E0E3"/>
            </a:solidFill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b="1" kern="0">
                  <a:solidFill>
                    <a:srgbClr val="000000"/>
                  </a:solidFill>
                  <a:latin typeface="+mn-lt"/>
                  <a:ea typeface="Source Sans Pro"/>
                  <a:cs typeface="Source Sans Pro"/>
                  <a:sym typeface="Source Sans Pro"/>
                </a:rPr>
                <a:t>Activities</a:t>
              </a:r>
              <a:endParaRPr kern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3" name="Google Shape;251;p24">
              <a:extLst>
                <a:ext uri="{FF2B5EF4-FFF2-40B4-BE49-F238E27FC236}">
                  <a16:creationId xmlns:a16="http://schemas.microsoft.com/office/drawing/2014/main" id="{A49346DE-6D16-A0AF-8948-2C39055B5445}"/>
                </a:ext>
              </a:extLst>
            </p:cNvPr>
            <p:cNvSpPr/>
            <p:nvPr/>
          </p:nvSpPr>
          <p:spPr>
            <a:xfrm>
              <a:off x="4940705" y="6663726"/>
              <a:ext cx="2215350" cy="2852100"/>
            </a:xfrm>
            <a:prstGeom prst="rect">
              <a:avLst/>
            </a:prstGeom>
            <a:solidFill>
              <a:srgbClr val="D0E0E3"/>
            </a:solidFill>
            <a:ln w="9525" cap="rnd" cmpd="sng">
              <a:solidFill>
                <a:srgbClr val="122446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kern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What is delivered by a provider to participants. Actions undertaken to being about a desired end.</a:t>
              </a:r>
              <a:endParaRPr kern="0">
                <a:solidFill>
                  <a:srgbClr val="000000"/>
                </a:solidFill>
                <a:latin typeface="+mn-lt"/>
                <a:ea typeface="Source Sans Pro Light"/>
                <a:cs typeface="Source Sans Pro Light"/>
                <a:sym typeface="Source Sans Pro Light"/>
              </a:endParaRPr>
            </a:p>
          </p:txBody>
        </p:sp>
        <p:sp>
          <p:nvSpPr>
            <p:cNvPr id="14" name="Google Shape;252;p24">
              <a:extLst>
                <a:ext uri="{FF2B5EF4-FFF2-40B4-BE49-F238E27FC236}">
                  <a16:creationId xmlns:a16="http://schemas.microsoft.com/office/drawing/2014/main" id="{24EE6CFC-0137-E089-8529-54672D24A575}"/>
                </a:ext>
              </a:extLst>
            </p:cNvPr>
            <p:cNvSpPr/>
            <p:nvPr/>
          </p:nvSpPr>
          <p:spPr>
            <a:xfrm>
              <a:off x="8102951" y="5378700"/>
              <a:ext cx="2215350" cy="976950"/>
            </a:xfrm>
            <a:prstGeom prst="rect">
              <a:avLst/>
            </a:prstGeom>
            <a:solidFill>
              <a:srgbClr val="D9EAD3"/>
            </a:solidFill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b="1" kern="0">
                  <a:solidFill>
                    <a:srgbClr val="000000"/>
                  </a:solidFill>
                  <a:latin typeface="+mn-lt"/>
                  <a:ea typeface="Source Sans Pro"/>
                  <a:cs typeface="Source Sans Pro"/>
                  <a:sym typeface="Source Sans Pro"/>
                </a:rPr>
                <a:t>Outputs</a:t>
              </a:r>
              <a:endParaRPr kern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5" name="Google Shape;253;p24">
              <a:extLst>
                <a:ext uri="{FF2B5EF4-FFF2-40B4-BE49-F238E27FC236}">
                  <a16:creationId xmlns:a16="http://schemas.microsoft.com/office/drawing/2014/main" id="{13ABEF9F-5E34-327A-1693-969FE65D485F}"/>
                </a:ext>
              </a:extLst>
            </p:cNvPr>
            <p:cNvSpPr/>
            <p:nvPr/>
          </p:nvSpPr>
          <p:spPr>
            <a:xfrm>
              <a:off x="8102951" y="6637563"/>
              <a:ext cx="2215350" cy="2852100"/>
            </a:xfrm>
            <a:prstGeom prst="rect">
              <a:avLst/>
            </a:prstGeom>
            <a:solidFill>
              <a:srgbClr val="D9EAD3"/>
            </a:solidFill>
            <a:ln w="9525" cap="rnd" cmpd="sng">
              <a:solidFill>
                <a:srgbClr val="122446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kern="0" dirty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The volume (or frequency) of products of the initiative which reflects the take-up of activities by the recipients.</a:t>
              </a:r>
              <a:endParaRPr kern="0" dirty="0">
                <a:solidFill>
                  <a:srgbClr val="000000"/>
                </a:solidFill>
                <a:latin typeface="+mn-lt"/>
                <a:ea typeface="Source Sans Pro Light"/>
                <a:cs typeface="Source Sans Pro Light"/>
                <a:sym typeface="Source Sans Pro Light"/>
              </a:endParaRPr>
            </a:p>
          </p:txBody>
        </p:sp>
        <p:sp>
          <p:nvSpPr>
            <p:cNvPr id="16" name="Google Shape;254;p24">
              <a:extLst>
                <a:ext uri="{FF2B5EF4-FFF2-40B4-BE49-F238E27FC236}">
                  <a16:creationId xmlns:a16="http://schemas.microsoft.com/office/drawing/2014/main" id="{7EB8C004-F2B0-41FC-FEE2-A2D7D2574AD6}"/>
                </a:ext>
              </a:extLst>
            </p:cNvPr>
            <p:cNvSpPr/>
            <p:nvPr/>
          </p:nvSpPr>
          <p:spPr>
            <a:xfrm>
              <a:off x="11181041" y="5378700"/>
              <a:ext cx="2215350" cy="976950"/>
            </a:xfrm>
            <a:prstGeom prst="rect">
              <a:avLst/>
            </a:prstGeom>
            <a:solidFill>
              <a:srgbClr val="FCE5CD"/>
            </a:solidFill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b="1" kern="0">
                  <a:solidFill>
                    <a:srgbClr val="000000"/>
                  </a:solidFill>
                  <a:latin typeface="+mn-lt"/>
                  <a:ea typeface="Source Sans Pro"/>
                  <a:cs typeface="Source Sans Pro"/>
                  <a:sym typeface="Source Sans Pro"/>
                </a:rPr>
                <a:t>Outcomes</a:t>
              </a:r>
              <a:endParaRPr kern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7" name="Google Shape;255;p24">
              <a:extLst>
                <a:ext uri="{FF2B5EF4-FFF2-40B4-BE49-F238E27FC236}">
                  <a16:creationId xmlns:a16="http://schemas.microsoft.com/office/drawing/2014/main" id="{3ED867F9-240C-DFFB-30D8-33330D70B081}"/>
                </a:ext>
              </a:extLst>
            </p:cNvPr>
            <p:cNvSpPr/>
            <p:nvPr/>
          </p:nvSpPr>
          <p:spPr>
            <a:xfrm>
              <a:off x="11181041" y="6637563"/>
              <a:ext cx="2215350" cy="2852100"/>
            </a:xfrm>
            <a:prstGeom prst="rect">
              <a:avLst/>
            </a:prstGeom>
            <a:solidFill>
              <a:srgbClr val="FCE5CD"/>
            </a:solidFill>
            <a:ln w="9525" cap="rnd" cmpd="sng">
              <a:solidFill>
                <a:srgbClr val="122446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kern="0" dirty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The </a:t>
              </a:r>
              <a:r>
                <a:rPr lang="en-GB" i="1" kern="0" dirty="0">
                  <a:solidFill>
                    <a:srgbClr val="000000"/>
                  </a:solidFill>
                  <a:latin typeface="+mn-lt"/>
                  <a:ea typeface="Source Sans Pro SemiBold"/>
                  <a:cs typeface="Source Sans Pro SemiBold"/>
                  <a:sym typeface="Source Sans Pro SemiBold"/>
                </a:rPr>
                <a:t>desired</a:t>
              </a:r>
              <a:r>
                <a:rPr lang="en-GB" kern="0" dirty="0">
                  <a:solidFill>
                    <a:srgbClr val="000000"/>
                  </a:solidFill>
                  <a:latin typeface="+mn-lt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 lang="en-GB" kern="0" dirty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immediate effects and intermediate effects of the initiative on the programme participants</a:t>
              </a:r>
              <a:endParaRPr kern="0" dirty="0">
                <a:solidFill>
                  <a:srgbClr val="000000"/>
                </a:solidFill>
                <a:latin typeface="+mn-lt"/>
                <a:ea typeface="Source Sans Pro Light"/>
                <a:cs typeface="Source Sans Pro Light"/>
                <a:sym typeface="Source Sans Pro Light"/>
              </a:endParaRPr>
            </a:p>
          </p:txBody>
        </p:sp>
        <p:sp>
          <p:nvSpPr>
            <p:cNvPr id="18" name="Google Shape;256;p24">
              <a:extLst>
                <a:ext uri="{FF2B5EF4-FFF2-40B4-BE49-F238E27FC236}">
                  <a16:creationId xmlns:a16="http://schemas.microsoft.com/office/drawing/2014/main" id="{EB260173-77F3-7CC5-2B9E-AEB3214966B6}"/>
                </a:ext>
              </a:extLst>
            </p:cNvPr>
            <p:cNvSpPr/>
            <p:nvPr/>
          </p:nvSpPr>
          <p:spPr>
            <a:xfrm>
              <a:off x="14409558" y="5378700"/>
              <a:ext cx="2215350" cy="976950"/>
            </a:xfrm>
            <a:prstGeom prst="rect">
              <a:avLst/>
            </a:prstGeom>
            <a:solidFill>
              <a:srgbClr val="F4CCCC"/>
            </a:solidFill>
            <a:ln w="9525" cap="rnd" cmpd="sng">
              <a:solidFill>
                <a:srgbClr val="1A326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b="1" kern="0">
                  <a:solidFill>
                    <a:srgbClr val="000000"/>
                  </a:solidFill>
                  <a:latin typeface="+mn-lt"/>
                  <a:ea typeface="Source Sans Pro"/>
                  <a:cs typeface="Source Sans Pro"/>
                  <a:sym typeface="Source Sans Pro"/>
                </a:rPr>
                <a:t>Impact</a:t>
              </a:r>
              <a:endParaRPr kern="0">
                <a:solidFill>
                  <a:srgbClr val="000000"/>
                </a:solidFill>
                <a:latin typeface="+mn-lt"/>
                <a:cs typeface="Arial"/>
                <a:sym typeface="Arial"/>
              </a:endParaRPr>
            </a:p>
          </p:txBody>
        </p:sp>
        <p:sp>
          <p:nvSpPr>
            <p:cNvPr id="19" name="Google Shape;257;p24">
              <a:extLst>
                <a:ext uri="{FF2B5EF4-FFF2-40B4-BE49-F238E27FC236}">
                  <a16:creationId xmlns:a16="http://schemas.microsoft.com/office/drawing/2014/main" id="{5830A36B-ECF0-58A4-F554-190202B22896}"/>
                </a:ext>
              </a:extLst>
            </p:cNvPr>
            <p:cNvSpPr/>
            <p:nvPr/>
          </p:nvSpPr>
          <p:spPr>
            <a:xfrm>
              <a:off x="14409558" y="6637563"/>
              <a:ext cx="2215350" cy="2852100"/>
            </a:xfrm>
            <a:prstGeom prst="rect">
              <a:avLst/>
            </a:prstGeom>
            <a:solidFill>
              <a:srgbClr val="F4CCCC"/>
            </a:solidFill>
            <a:ln w="9525" cap="rnd" cmpd="sng">
              <a:solidFill>
                <a:srgbClr val="122446"/>
              </a:solidFill>
              <a:prstDash val="dot"/>
              <a:round/>
              <a:headEnd type="none" w="sm" len="sm"/>
              <a:tailEnd type="none" w="sm" len="sm"/>
            </a:ln>
          </p:spPr>
          <p:txBody>
            <a:bodyPr spcFirstLastPara="1" wrap="square" lIns="137138" tIns="68550" rIns="137138" bIns="68550" anchor="ctr" anchorCtr="0">
              <a:noAutofit/>
            </a:bodyPr>
            <a:lstStyle/>
            <a:p>
              <a:pPr algn="ctr" defTabSz="1371600">
                <a:buClr>
                  <a:srgbClr val="000000"/>
                </a:buClr>
                <a:defRPr/>
              </a:pPr>
              <a:r>
                <a:rPr lang="en-GB" kern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The </a:t>
              </a:r>
              <a:r>
                <a:rPr lang="en-GB" i="1" kern="0">
                  <a:solidFill>
                    <a:srgbClr val="000000"/>
                  </a:solidFill>
                  <a:latin typeface="+mn-lt"/>
                  <a:ea typeface="Source Sans Pro SemiBold"/>
                  <a:cs typeface="Source Sans Pro SemiBold"/>
                  <a:sym typeface="Source Sans Pro SemiBold"/>
                </a:rPr>
                <a:t>desired</a:t>
              </a:r>
              <a:r>
                <a:rPr lang="en-GB" kern="0">
                  <a:solidFill>
                    <a:srgbClr val="000000"/>
                  </a:solidFill>
                  <a:latin typeface="+mn-lt"/>
                  <a:ea typeface="Source Sans Pro SemiBold"/>
                  <a:cs typeface="Source Sans Pro SemiBold"/>
                  <a:sym typeface="Source Sans Pro SemiBold"/>
                </a:rPr>
                <a:t> </a:t>
              </a:r>
              <a:r>
                <a:rPr lang="en-GB" kern="0">
                  <a:solidFill>
                    <a:srgbClr val="000000"/>
                  </a:solidFill>
                  <a:latin typeface="+mn-lt"/>
                  <a:ea typeface="Source Sans Pro Light"/>
                  <a:cs typeface="Source Sans Pro Light"/>
                  <a:sym typeface="Source Sans Pro Light"/>
                </a:rPr>
                <a:t>longer term and fundamental outcomes from the initiative. Often linked to the vision of the initiative.</a:t>
              </a:r>
              <a:endParaRPr kern="0">
                <a:solidFill>
                  <a:srgbClr val="000000"/>
                </a:solidFill>
                <a:latin typeface="+mn-lt"/>
                <a:ea typeface="Source Sans Pro Light"/>
                <a:cs typeface="Source Sans Pro Light"/>
                <a:sym typeface="Source Sans Pro Ligh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092968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</a:t>
            </a:r>
            <a:endParaRPr lang="en-SG" dirty="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06363668-AC9D-4DD7-8900-24158850F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145"/>
            <a:ext cx="10515600" cy="4128135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Please provide detailed project budget breakdown via this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excel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endParaRPr lang="en-SG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32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0949-6D1B-60FA-6F2C-17550373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827"/>
            <a:ext cx="10515600" cy="850217"/>
          </a:xfrm>
        </p:spPr>
        <p:txBody>
          <a:bodyPr/>
          <a:lstStyle/>
          <a:p>
            <a:r>
              <a:rPr lang="en-SG" dirty="0"/>
              <a:t>Application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6F266-3A2C-BA5B-2FBF-34584A5A2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9839"/>
            <a:ext cx="10515600" cy="519933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SG" sz="2000" dirty="0"/>
              <a:t>Applicants to </a:t>
            </a:r>
            <a:r>
              <a:rPr lang="en-SG" sz="2000" b="1" u="sng" dirty="0"/>
              <a:t>acknowledge the checklist and attached </a:t>
            </a:r>
            <a:r>
              <a:rPr lang="en-SG" sz="2000" dirty="0"/>
              <a:t>this as part of the submission documents.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SG" sz="2000" dirty="0"/>
              <a:t>Proposal Template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SG" sz="20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Budget Template</a:t>
            </a:r>
            <a:endParaRPr lang="en-SG" sz="2000" dirty="0">
              <a:solidFill>
                <a:srgbClr val="0000FF"/>
              </a:solidFill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SG" sz="2000" dirty="0">
                <a:solidFill>
                  <a:srgbClr val="0000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NYF Outcome Survey Application</a:t>
            </a:r>
            <a:endParaRPr lang="en-SG" sz="2000" dirty="0">
              <a:solidFill>
                <a:srgbClr val="0000FF"/>
              </a:solidFill>
            </a:endParaRP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SG" sz="2000" dirty="0">
                <a:solidFill>
                  <a:srgbClr val="0000FF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Bank Details Form</a:t>
            </a:r>
            <a:endParaRPr lang="en-SG" sz="2000" dirty="0">
              <a:solidFill>
                <a:srgbClr val="0000FF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endParaRPr lang="en-SG" sz="2000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en-SG" sz="2000" b="1" dirty="0"/>
              <a:t>For applicants requesting for grant amount &gt;$50k are required to submit the following additional documents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SG" sz="2000" dirty="0"/>
              <a:t>Logic Model (to refer to slide 14)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SG" sz="2000" dirty="0"/>
              <a:t>Financial Statements (for past 3 years)</a:t>
            </a:r>
          </a:p>
          <a:p>
            <a:pPr marL="0" indent="0">
              <a:buNone/>
            </a:pPr>
            <a:endParaRPr lang="en-SG" sz="2000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2000" b="1" dirty="0"/>
              <a:t>For reference</a:t>
            </a:r>
          </a:p>
          <a:p>
            <a:pPr marL="0" indent="0">
              <a:buNone/>
            </a:pPr>
            <a:r>
              <a:rPr lang="en-SG" sz="2000" dirty="0">
                <a:solidFill>
                  <a:srgbClr val="0000FF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NYF Outcomes Measurement Toolkit</a:t>
            </a:r>
            <a:r>
              <a:rPr lang="en-SG" sz="2000" dirty="0">
                <a:solidFill>
                  <a:srgbClr val="0000FF"/>
                </a:solidFill>
              </a:rPr>
              <a:t> 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5911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C0949-6D1B-60FA-6F2C-17550373D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0953"/>
            <a:ext cx="10515600" cy="711321"/>
          </a:xfrm>
        </p:spPr>
        <p:txBody>
          <a:bodyPr/>
          <a:lstStyle/>
          <a:p>
            <a:r>
              <a:rPr lang="en-SG" dirty="0"/>
              <a:t>Application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D6F266-3A2C-BA5B-2FBF-34584A5A2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5667"/>
            <a:ext cx="10515600" cy="5199334"/>
          </a:xfrm>
        </p:spPr>
        <p:txBody>
          <a:bodyPr>
            <a:noAutofit/>
          </a:bodyPr>
          <a:lstStyle/>
          <a:p>
            <a:pPr marL="0" indent="0" fontAlgn="auto">
              <a:spcAft>
                <a:spcPts val="0"/>
              </a:spcAft>
              <a:buNone/>
            </a:pPr>
            <a:r>
              <a:rPr lang="en-SG" sz="2000" b="1" u="sng" dirty="0"/>
              <a:t>Collation of youth data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en-SG" sz="2000" dirty="0"/>
              <a:t>Applicants are required to collate youth data during programme registration and submit the collated data as part of the closure reports. 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en-SG" sz="2000" dirty="0"/>
          </a:p>
          <a:p>
            <a:pPr marL="0" indent="0" fontAlgn="auto">
              <a:spcAft>
                <a:spcPts val="0"/>
              </a:spcAft>
              <a:buNone/>
            </a:pPr>
            <a:r>
              <a:rPr lang="en-SG" sz="2000" dirty="0"/>
              <a:t>Link: </a:t>
            </a:r>
            <a:r>
              <a:rPr lang="en-US" sz="2000" dirty="0">
                <a:solidFill>
                  <a:srgbClr val="0000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NYF List of Youth Leaders and Participants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None/>
            </a:pPr>
            <a:endParaRPr lang="en-US" sz="2000" dirty="0"/>
          </a:p>
          <a:p>
            <a:pPr marL="0" indent="0" fontAlgn="auto">
              <a:spcAft>
                <a:spcPts val="0"/>
              </a:spcAft>
              <a:buNone/>
            </a:pPr>
            <a:r>
              <a:rPr lang="en-US" sz="2000" dirty="0"/>
              <a:t>I am agreeable to collate youth data as above: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/>
              <a:t>Yes</a:t>
            </a:r>
          </a:p>
          <a:p>
            <a:pPr fontAlgn="auto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/>
              <a:t>No (Reasons:____________________________________)</a:t>
            </a:r>
          </a:p>
        </p:txBody>
      </p:sp>
    </p:spTree>
    <p:extLst>
      <p:ext uri="{BB962C8B-B14F-4D97-AF65-F5344CB8AC3E}">
        <p14:creationId xmlns:p14="http://schemas.microsoft.com/office/powerpoint/2010/main" val="1585112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7738C-06F2-4273-BC24-4B443AC47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85253"/>
            <a:ext cx="10515600" cy="3873500"/>
          </a:xfrm>
        </p:spPr>
        <p:txBody>
          <a:bodyPr>
            <a:normAutofit/>
          </a:bodyPr>
          <a:lstStyle/>
          <a:p>
            <a:pPr algn="ctr"/>
            <a:br>
              <a:rPr lang="en-US" sz="5300" b="1" dirty="0"/>
            </a:br>
            <a:br>
              <a:rPr lang="en-US" dirty="0"/>
            </a:br>
            <a:endParaRPr lang="en-SG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DED9B10-F060-4A53-9471-D3C553F95FA6}"/>
              </a:ext>
            </a:extLst>
          </p:cNvPr>
          <p:cNvSpPr txBox="1">
            <a:spLocks/>
          </p:cNvSpPr>
          <p:nvPr/>
        </p:nvSpPr>
        <p:spPr>
          <a:xfrm>
            <a:off x="491490" y="3384393"/>
            <a:ext cx="11196320" cy="62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</a:pPr>
            <a:r>
              <a:rPr lang="en-US" sz="2800" dirty="0">
                <a:solidFill>
                  <a:schemeClr val="bg1"/>
                </a:solidFill>
              </a:rPr>
              <a:t>Name of applicant</a:t>
            </a:r>
          </a:p>
          <a:p>
            <a:pPr algn="ctr" fontAlgn="auto">
              <a:spcAft>
                <a:spcPts val="0"/>
              </a:spcAft>
            </a:pP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F808F3-A434-F8B4-C910-4F516A3C1AD1}"/>
              </a:ext>
            </a:extLst>
          </p:cNvPr>
          <p:cNvSpPr txBox="1"/>
          <p:nvPr/>
        </p:nvSpPr>
        <p:spPr>
          <a:xfrm>
            <a:off x="4165600" y="2398673"/>
            <a:ext cx="5130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P</a:t>
            </a:r>
            <a:r>
              <a:rPr lang="en-US" sz="5400" b="1" dirty="0">
                <a:solidFill>
                  <a:schemeClr val="bg1"/>
                </a:solidFill>
              </a:rPr>
              <a:t>roject Title</a:t>
            </a:r>
            <a:endParaRPr lang="en-SG" sz="5400" dirty="0">
              <a:solidFill>
                <a:schemeClr val="bg1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7C1AE8F-4329-3A85-65E0-212352840847}"/>
              </a:ext>
            </a:extLst>
          </p:cNvPr>
          <p:cNvSpPr txBox="1">
            <a:spLocks/>
          </p:cNvSpPr>
          <p:nvPr/>
        </p:nvSpPr>
        <p:spPr>
          <a:xfrm>
            <a:off x="838200" y="260953"/>
            <a:ext cx="10515600" cy="711321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SG" dirty="0"/>
              <a:t>Proposal Template</a:t>
            </a:r>
          </a:p>
        </p:txBody>
      </p:sp>
    </p:spTree>
    <p:extLst>
      <p:ext uri="{BB962C8B-B14F-4D97-AF65-F5344CB8AC3E}">
        <p14:creationId xmlns:p14="http://schemas.microsoft.com/office/powerpoint/2010/main" val="2080925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Applicant Background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A34514-9C79-70DC-DD87-208F69664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5406449"/>
              </p:ext>
            </p:extLst>
          </p:nvPr>
        </p:nvGraphicFramePr>
        <p:xfrm>
          <a:off x="838200" y="1349828"/>
          <a:ext cx="10515600" cy="41155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03957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8011643">
                  <a:extLst>
                    <a:ext uri="{9D8B030D-6E8A-4147-A177-3AD203B41FA5}">
                      <a16:colId xmlns:a16="http://schemas.microsoft.com/office/drawing/2014/main" val="2675812977"/>
                    </a:ext>
                  </a:extLst>
                </a:gridCol>
              </a:tblGrid>
              <a:tr h="139413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dirty="0"/>
                        <a:t>Organisation details </a:t>
                      </a:r>
                      <a:br>
                        <a:rPr lang="en-US" sz="1800" dirty="0"/>
                      </a:br>
                      <a:r>
                        <a:rPr lang="en-US" sz="1800" i="1" dirty="0"/>
                        <a:t>[including total youth network size (and active network size), total social media reach]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762017"/>
                  </a:ext>
                </a:extLst>
              </a:tr>
              <a:tr h="139413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Highlight past experience/track record of similar projects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</a:rPr>
                        <a:t>, if relevant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solidFill>
                          <a:srgbClr val="0070C0"/>
                        </a:solidFill>
                      </a:endParaRPr>
                    </a:p>
                    <a:p>
                      <a:endParaRPr lang="en-SG" sz="1800" baseline="0" dirty="0">
                        <a:solidFill>
                          <a:srgbClr val="0070C0"/>
                        </a:solidFill>
                      </a:endParaRPr>
                    </a:p>
                    <a:p>
                      <a:endParaRPr lang="en-SG" sz="1800" baseline="0" dirty="0">
                        <a:solidFill>
                          <a:srgbClr val="0070C0"/>
                        </a:solidFill>
                      </a:endParaRPr>
                    </a:p>
                    <a:p>
                      <a:endParaRPr lang="en-SG" sz="1800" baseline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318551"/>
                  </a:ext>
                </a:extLst>
              </a:tr>
              <a:tr h="1258353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800" b="1" dirty="0"/>
                        <a:t>Team members’ background credential </a:t>
                      </a:r>
                      <a:r>
                        <a:rPr lang="en-US" sz="1800" dirty="0"/>
                        <a:t>that will value add to the project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aseline="0" dirty="0">
                          <a:latin typeface="+mn-lt"/>
                        </a:rPr>
                        <a:t>(Alternatively, do attach team members CVs for our reference.)</a:t>
                      </a:r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98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645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89E8B-E5D1-4F22-A3A0-2FFABFDF7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 with Partners (if any)</a:t>
            </a:r>
            <a:endParaRPr lang="en-SG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AA34514-9C79-70DC-DD87-208F69664A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8767955"/>
              </p:ext>
            </p:extLst>
          </p:nvPr>
        </p:nvGraphicFramePr>
        <p:xfrm>
          <a:off x="838200" y="1551940"/>
          <a:ext cx="10515600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2164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8103436">
                  <a:extLst>
                    <a:ext uri="{9D8B030D-6E8A-4147-A177-3AD203B41FA5}">
                      <a16:colId xmlns:a16="http://schemas.microsoft.com/office/drawing/2014/main" val="2675812977"/>
                    </a:ext>
                  </a:extLst>
                </a:gridCol>
              </a:tblGrid>
              <a:tr h="13741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Please indicate other partners’ roles in the project </a:t>
                      </a:r>
                      <a:r>
                        <a:rPr lang="en-US" sz="1800" dirty="0"/>
                        <a:t>and if these partners are confirmed or tentative (if any)</a:t>
                      </a:r>
                    </a:p>
                    <a:p>
                      <a:endParaRPr lang="en-US" sz="1800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31855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22A3FD2-B693-69EA-C8DE-92B698DCBB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09688"/>
              </p:ext>
            </p:extLst>
          </p:nvPr>
        </p:nvGraphicFramePr>
        <p:xfrm>
          <a:off x="3388363" y="1724660"/>
          <a:ext cx="7773012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506">
                  <a:extLst>
                    <a:ext uri="{9D8B030D-6E8A-4147-A177-3AD203B41FA5}">
                      <a16:colId xmlns:a16="http://schemas.microsoft.com/office/drawing/2014/main" val="1170273757"/>
                    </a:ext>
                  </a:extLst>
                </a:gridCol>
                <a:gridCol w="3886506">
                  <a:extLst>
                    <a:ext uri="{9D8B030D-6E8A-4147-A177-3AD203B41FA5}">
                      <a16:colId xmlns:a16="http://schemas.microsoft.com/office/drawing/2014/main" val="2666457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Name of Partner</a:t>
                      </a:r>
                      <a:endParaRPr lang="en-SG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Role in Project</a:t>
                      </a:r>
                      <a:endParaRPr lang="en-SG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573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7650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9161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09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Explaining the Problem/Gap</a:t>
            </a:r>
            <a:endParaRPr lang="en-S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707B85-72F6-4BBD-AF3D-BF6B3A0DC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SG" sz="1800" b="1" i="0" u="none" strike="noStrike" kern="1200" baseline="0">
                <a:solidFill>
                  <a:srgbClr val="000000"/>
                </a:solidFill>
                <a:effectLst/>
                <a:highlight>
                  <a:srgbClr val="DAE3F3"/>
                </a:highlight>
                <a:latin typeface="Calibri" panose="020F0502020204030204" pitchFamily="34" charset="0"/>
              </a:rPr>
              <a:t>Youth Data Collection for CRMS</a:t>
            </a:r>
            <a:endParaRPr lang="en-SG" sz="1800" b="0" i="0" u="none" strike="noStrike">
              <a:effectLst/>
              <a:highlight>
                <a:srgbClr val="DAE3F3"/>
              </a:highlight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SG" sz="1800" b="1" i="0" u="none" strike="noStrike" kern="1200" baseline="0">
                <a:solidFill>
                  <a:srgbClr val="000000"/>
                </a:solidFill>
                <a:effectLst/>
                <a:highlight>
                  <a:srgbClr val="DAE3F3"/>
                </a:highlight>
                <a:latin typeface="Calibri" panose="020F0502020204030204" pitchFamily="34" charset="0"/>
              </a:rPr>
              <a:t>Yes</a:t>
            </a:r>
            <a:endParaRPr lang="en-SG" sz="1800" b="0" i="0" u="none" strike="noStrike">
              <a:effectLst/>
              <a:highlight>
                <a:srgbClr val="DAE3F3"/>
              </a:highlight>
              <a:latin typeface="Arial" panose="020B0604020202020204" pitchFamily="34" charset="0"/>
            </a:endParaRPr>
          </a:p>
          <a:p>
            <a:pPr marL="0" marR="0" indent="0" algn="l" rtl="0" eaLnBrk="1" fontAlgn="auto" latinLnBrk="0" hangingPunct="1">
              <a:spcBef>
                <a:spcPts val="0"/>
              </a:spcBef>
              <a:spcAft>
                <a:spcPts val="0"/>
              </a:spcAft>
            </a:pPr>
            <a:r>
              <a:rPr lang="en-SG" sz="1800" b="1" i="0" u="none" strike="noStrike" kern="1200" baseline="0">
                <a:solidFill>
                  <a:srgbClr val="000000"/>
                </a:solidFill>
                <a:effectLst/>
                <a:highlight>
                  <a:srgbClr val="DAE3F3"/>
                </a:highlight>
                <a:latin typeface="Calibri" panose="020F0502020204030204" pitchFamily="34" charset="0"/>
              </a:rPr>
              <a:t>Remarks:</a:t>
            </a:r>
            <a:endParaRPr lang="en-SG" sz="1800" b="0" i="0" u="none" strike="noStrike">
              <a:effectLst/>
              <a:highlight>
                <a:srgbClr val="DAE3F3"/>
              </a:highlight>
              <a:latin typeface="Arial" panose="020B0604020202020204" pitchFamily="34" charset="0"/>
            </a:endParaRP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C83CFD7-2CD9-6B01-C943-68EC53949E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077774"/>
              </p:ext>
            </p:extLst>
          </p:nvPr>
        </p:nvGraphicFramePr>
        <p:xfrm>
          <a:off x="838199" y="1541145"/>
          <a:ext cx="10515601" cy="265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1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6705600">
                  <a:extLst>
                    <a:ext uri="{9D8B030D-6E8A-4147-A177-3AD203B41FA5}">
                      <a16:colId xmlns:a16="http://schemas.microsoft.com/office/drawing/2014/main" val="2675812977"/>
                    </a:ext>
                  </a:extLst>
                </a:gridCol>
              </a:tblGrid>
              <a:tr h="739843">
                <a:tc>
                  <a:txBody>
                    <a:bodyPr/>
                    <a:lstStyle/>
                    <a:p>
                      <a:r>
                        <a:rPr lang="en-US" b="0" dirty="0"/>
                        <a:t>What </a:t>
                      </a:r>
                      <a:r>
                        <a:rPr lang="en-US" b="1" dirty="0"/>
                        <a:t>problem(s)/ gap(s)</a:t>
                      </a:r>
                      <a:r>
                        <a:rPr lang="en-US" b="0" dirty="0"/>
                        <a:t> are you trying to address?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76201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SG" b="0" dirty="0"/>
                        <a:t>Why is it </a:t>
                      </a:r>
                      <a:r>
                        <a:rPr lang="en-SG" b="1" dirty="0"/>
                        <a:t>important to address this problem/ gap?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318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132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Brief Solution &amp; Implementation Plan </a:t>
            </a:r>
            <a:endParaRPr lang="en-SG" sz="2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7383B2-8278-6666-D5D0-7BC4A4AB16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399657"/>
              </p:ext>
            </p:extLst>
          </p:nvPr>
        </p:nvGraphicFramePr>
        <p:xfrm>
          <a:off x="838199" y="1408997"/>
          <a:ext cx="10515601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82901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7632700">
                  <a:extLst>
                    <a:ext uri="{9D8B030D-6E8A-4147-A177-3AD203B41FA5}">
                      <a16:colId xmlns:a16="http://schemas.microsoft.com/office/drawing/2014/main" val="2675812977"/>
                    </a:ext>
                  </a:extLst>
                </a:gridCol>
              </a:tblGrid>
              <a:tr h="57664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Project overview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Objectives, Solution; and Key Target Audience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762017"/>
                  </a:ext>
                </a:extLst>
              </a:tr>
              <a:tr h="300338">
                <a:tc>
                  <a:txBody>
                    <a:bodyPr/>
                    <a:lstStyle/>
                    <a:p>
                      <a:r>
                        <a:rPr lang="en-US" sz="1800" b="1" dirty="0"/>
                        <a:t>Intended outcomes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/>
                    </a:p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318551"/>
                  </a:ext>
                </a:extLst>
              </a:tr>
              <a:tr h="300338">
                <a:tc>
                  <a:txBody>
                    <a:bodyPr/>
                    <a:lstStyle/>
                    <a:p>
                      <a:r>
                        <a:rPr lang="en-US" sz="1800" b="1" dirty="0"/>
                        <a:t>Are there existing solutions and how does your project complement or improve upon them? </a:t>
                      </a:r>
                    </a:p>
                    <a:p>
                      <a:endParaRPr lang="en-US" sz="1800" b="1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711525"/>
                  </a:ext>
                </a:extLst>
              </a:tr>
              <a:tr h="300338">
                <a:tc>
                  <a:txBody>
                    <a:bodyPr/>
                    <a:lstStyle/>
                    <a:p>
                      <a:r>
                        <a:rPr lang="en-US" sz="1800" b="1" dirty="0"/>
                        <a:t>Project Date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SG" sz="1800" baseline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7987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5481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B4FF3-A21A-46B1-A9AA-CE87B9D01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Brief Solution &amp; Implementation Plan </a:t>
            </a:r>
            <a:endParaRPr lang="en-SG" sz="2200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7383B2-8278-6666-D5D0-7BC4A4AB16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7356595"/>
              </p:ext>
            </p:extLst>
          </p:nvPr>
        </p:nvGraphicFramePr>
        <p:xfrm>
          <a:off x="838199" y="1408997"/>
          <a:ext cx="10515601" cy="40829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70831">
                  <a:extLst>
                    <a:ext uri="{9D8B030D-6E8A-4147-A177-3AD203B41FA5}">
                      <a16:colId xmlns:a16="http://schemas.microsoft.com/office/drawing/2014/main" val="4229633860"/>
                    </a:ext>
                  </a:extLst>
                </a:gridCol>
                <a:gridCol w="8044770">
                  <a:extLst>
                    <a:ext uri="{9D8B030D-6E8A-4147-A177-3AD203B41FA5}">
                      <a16:colId xmlns:a16="http://schemas.microsoft.com/office/drawing/2014/main" val="2675812977"/>
                    </a:ext>
                  </a:extLst>
                </a:gridCol>
              </a:tblGrid>
              <a:tr h="3950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Project Implementation Plan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</a:rPr>
                        <a:t>(key stages and their respective activities)</a:t>
                      </a:r>
                      <a:endParaRPr lang="en-US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2762017"/>
                  </a:ext>
                </a:extLst>
              </a:tr>
              <a:tr h="3442837">
                <a:tc>
                  <a:txBody>
                    <a:bodyPr/>
                    <a:lstStyle/>
                    <a:p>
                      <a:pPr algn="l"/>
                      <a:r>
                        <a:rPr lang="en-US" sz="1800" b="0" kern="120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800" b="1" kern="1200" dirty="0">
                          <a:solidFill>
                            <a:schemeClr val="tx1"/>
                          </a:solidFill>
                        </a:rPr>
                        <a:t>key stages and their respective activities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</a:rPr>
                        <a:t>), </a:t>
                      </a:r>
                      <a:r>
                        <a:rPr lang="en-US" sz="1800" b="0" i="0" kern="1200" dirty="0">
                          <a:solidFill>
                            <a:schemeClr val="tx1"/>
                          </a:solidFill>
                        </a:rPr>
                        <a:t>include programme partners </a:t>
                      </a:r>
                      <a:r>
                        <a:rPr lang="en-US" sz="1800" b="0" i="1" kern="1200" dirty="0">
                          <a:solidFill>
                            <a:schemeClr val="tx1"/>
                          </a:solidFill>
                        </a:rPr>
                        <a:t>(if any)</a:t>
                      </a:r>
                    </a:p>
                    <a:p>
                      <a:pPr algn="l"/>
                      <a:endParaRPr lang="en-US" sz="1800" b="0" i="1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800" b="0" i="1" kern="1200" dirty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en-US" sz="1800" b="0" i="1" kern="1200" dirty="0">
                        <a:solidFill>
                          <a:schemeClr val="accent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dirty="0">
                        <a:solidFill>
                          <a:schemeClr val="accent1"/>
                        </a:solidFill>
                      </a:endParaRPr>
                    </a:p>
                    <a:p>
                      <a:endParaRPr lang="en-SG" sz="1800" b="1" baseline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SG" sz="1800" u="none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63985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BE300926-7136-F4EF-65CD-7F4EA5EAE0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550" y="3320542"/>
            <a:ext cx="9258300" cy="1918716"/>
          </a:xfrm>
          <a:prstGeom prst="rect">
            <a:avLst/>
          </a:prstGeom>
        </p:spPr>
      </p:pic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3C363729-4631-B9E2-E618-FC709FC261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269045"/>
              </p:ext>
            </p:extLst>
          </p:nvPr>
        </p:nvGraphicFramePr>
        <p:xfrm>
          <a:off x="3448051" y="2218884"/>
          <a:ext cx="7664450" cy="2759515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832225">
                  <a:extLst>
                    <a:ext uri="{9D8B030D-6E8A-4147-A177-3AD203B41FA5}">
                      <a16:colId xmlns:a16="http://schemas.microsoft.com/office/drawing/2014/main" val="2379480594"/>
                    </a:ext>
                  </a:extLst>
                </a:gridCol>
                <a:gridCol w="3832225">
                  <a:extLst>
                    <a:ext uri="{9D8B030D-6E8A-4147-A177-3AD203B41FA5}">
                      <a16:colId xmlns:a16="http://schemas.microsoft.com/office/drawing/2014/main" val="4160092190"/>
                    </a:ext>
                  </a:extLst>
                </a:gridCol>
              </a:tblGrid>
              <a:tr h="551903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Month</a:t>
                      </a:r>
                      <a:endParaRPr lang="en-S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ysClr val="windowText" lastClr="000000"/>
                          </a:solidFill>
                        </a:rPr>
                        <a:t>Activities</a:t>
                      </a:r>
                      <a:endParaRPr lang="en-SG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275101"/>
                  </a:ext>
                </a:extLst>
              </a:tr>
              <a:tr h="551903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631603"/>
                  </a:ext>
                </a:extLst>
              </a:tr>
              <a:tr h="551903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7447222"/>
                  </a:ext>
                </a:extLst>
              </a:tr>
              <a:tr h="551903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663885"/>
                  </a:ext>
                </a:extLst>
              </a:tr>
              <a:tr h="551903"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S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7497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492687"/>
      </p:ext>
    </p:extLst>
  </p:cSld>
  <p:clrMapOvr>
    <a:masterClrMapping/>
  </p:clrMapOvr>
</p:sld>
</file>

<file path=ppt/theme/theme1.xml><?xml version="1.0" encoding="utf-8"?>
<a:theme xmlns:a="http://schemas.openxmlformats.org/drawingml/2006/main" name="MEWR PP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WR PPT theme" id="{A352571F-3CC6-46A9-BDB3-3B9D2C5830AF}" vid="{227AE497-FA5E-4E11-90D9-0B8283235C7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2019zerowaste" id="{91CF954D-1C75-43D0-A411-EBC3134D76A4}" vid="{EEC57FF9-754F-4C9D-9E43-2BFB2EF67322}"/>
    </a:ext>
  </a:extLst>
</a:theme>
</file>

<file path=ppt/theme/theme3.xml><?xml version="1.0" encoding="utf-8"?>
<a:theme xmlns:a="http://schemas.openxmlformats.org/drawingml/2006/main" name="SG Eco Fund Briefing to BOT 22 O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760FB6978D574DBE9A4BE8871C5F24" ma:contentTypeVersion="11" ma:contentTypeDescription="Create a new document." ma:contentTypeScope="" ma:versionID="369d69cf52f95bd3ee9469b1a217e4ca">
  <xsd:schema xmlns:xsd="http://www.w3.org/2001/XMLSchema" xmlns:xs="http://www.w3.org/2001/XMLSchema" xmlns:p="http://schemas.microsoft.com/office/2006/metadata/properties" xmlns:ns2="21c09231-ff80-4f65-a6e5-785f47da779e" xmlns:ns3="31eca5d5-b1a3-4412-b213-1b0d2508c172" targetNamespace="http://schemas.microsoft.com/office/2006/metadata/properties" ma:root="true" ma:fieldsID="5a2bba451caaf0b86b915451a6be3ca1" ns2:_="" ns3:_="">
    <xsd:import namespace="21c09231-ff80-4f65-a6e5-785f47da779e"/>
    <xsd:import namespace="31eca5d5-b1a3-4412-b213-1b0d2508c17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2:MediaServiceSearchPropertie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09231-ff80-4f65-a6e5-785f47da77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e9d480b-ab17-401a-b600-22ef0398b2a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ca5d5-b1a3-4412-b213-1b0d2508c17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31eca5d5-b1a3-4412-b213-1b0d2508c172">
      <UserInfo>
        <DisplayName>David TAY (NYC)</DisplayName>
        <AccountId>349</AccountId>
        <AccountType/>
      </UserInfo>
      <UserInfo>
        <DisplayName>Gracia ONG (NYC)</DisplayName>
        <AccountId>119</AccountId>
        <AccountType/>
      </UserInfo>
    </SharedWithUsers>
    <lcf76f155ced4ddcb4097134ff3c332f xmlns="21c09231-ff80-4f65-a6e5-785f47da779e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E91EA1-3D51-444D-80CB-46D8DEA3DF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c09231-ff80-4f65-a6e5-785f47da779e"/>
    <ds:schemaRef ds:uri="31eca5d5-b1a3-4412-b213-1b0d2508c17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A892B90-95A7-4EB4-B1CA-64CC80E29953}">
  <ds:schemaRefs>
    <ds:schemaRef ds:uri="http://schemas.openxmlformats.org/package/2006/metadata/core-properties"/>
    <ds:schemaRef ds:uri="http://schemas.microsoft.com/office/infopath/2007/PartnerControls"/>
    <ds:schemaRef ds:uri="21c09231-ff80-4f65-a6e5-785f47da779e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31eca5d5-b1a3-4412-b213-1b0d2508c172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8E0576E-E6A0-42DE-AD81-8E8977D92E4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MEWR PPT theme</Template>
  <TotalTime>4992</TotalTime>
  <Words>1004</Words>
  <Application>Microsoft Office PowerPoint</Application>
  <PresentationFormat>Widescreen</PresentationFormat>
  <Paragraphs>167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Aptos</vt:lpstr>
      <vt:lpstr>Arial</vt:lpstr>
      <vt:lpstr>Calibri</vt:lpstr>
      <vt:lpstr>Calibri Light</vt:lpstr>
      <vt:lpstr>Source Sans Pro Light</vt:lpstr>
      <vt:lpstr>Source Sans Pro SemiBold</vt:lpstr>
      <vt:lpstr>Symbol</vt:lpstr>
      <vt:lpstr>Wingdings</vt:lpstr>
      <vt:lpstr>MEWR PPT theme</vt:lpstr>
      <vt:lpstr>1_Office Theme</vt:lpstr>
      <vt:lpstr>SG Eco Fund Briefing to BOT 22 Oct</vt:lpstr>
      <vt:lpstr>Instructions for National Youth Fund Proposal</vt:lpstr>
      <vt:lpstr>Application Checklist</vt:lpstr>
      <vt:lpstr>Application Checklist</vt:lpstr>
      <vt:lpstr>  </vt:lpstr>
      <vt:lpstr>Applicant Background</vt:lpstr>
      <vt:lpstr>Collaboration with Partners (if any)</vt:lpstr>
      <vt:lpstr>Explaining the Problem/Gap</vt:lpstr>
      <vt:lpstr>Brief Solution &amp; Implementation Plan </vt:lpstr>
      <vt:lpstr>Brief Solution &amp; Implementation Plan </vt:lpstr>
      <vt:lpstr>Potential Risks or Challenges</vt:lpstr>
      <vt:lpstr>Youth Targets</vt:lpstr>
      <vt:lpstr>Roles undertaken by Youth Leaders and Volunteers</vt:lpstr>
      <vt:lpstr>Target Non-Youths Engaged </vt:lpstr>
      <vt:lpstr>Logic Model Guide (for grant request of &gt;$50,000)</vt:lpstr>
      <vt:lpstr>Budget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CHEE (MSE)</dc:creator>
  <cp:lastModifiedBy>Hasnah BEGUM (NYC)</cp:lastModifiedBy>
  <cp:revision>197</cp:revision>
  <dcterms:created xsi:type="dcterms:W3CDTF">2021-07-29T09:21:47Z</dcterms:created>
  <dcterms:modified xsi:type="dcterms:W3CDTF">2024-11-19T08:31:46Z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f288355-fb4c-44cd-b9ca-40cfc2aee5f8_Enabled">
    <vt:lpwstr>true</vt:lpwstr>
  </property>
  <property fmtid="{D5CDD505-2E9C-101B-9397-08002B2CF9AE}" pid="3" name="MSIP_Label_4f288355-fb4c-44cd-b9ca-40cfc2aee5f8_SetDate">
    <vt:lpwstr>2022-01-27T08:06:11Z</vt:lpwstr>
  </property>
  <property fmtid="{D5CDD505-2E9C-101B-9397-08002B2CF9AE}" pid="4" name="MSIP_Label_4f288355-fb4c-44cd-b9ca-40cfc2aee5f8_Method">
    <vt:lpwstr>Standard</vt:lpwstr>
  </property>
  <property fmtid="{D5CDD505-2E9C-101B-9397-08002B2CF9AE}" pid="5" name="MSIP_Label_4f288355-fb4c-44cd-b9ca-40cfc2aee5f8_Name">
    <vt:lpwstr>Non Sensitive_1</vt:lpwstr>
  </property>
  <property fmtid="{D5CDD505-2E9C-101B-9397-08002B2CF9AE}" pid="6" name="MSIP_Label_4f288355-fb4c-44cd-b9ca-40cfc2aee5f8_SiteId">
    <vt:lpwstr>0b11c524-9a1c-4e1b-84cb-6336aefc2243</vt:lpwstr>
  </property>
  <property fmtid="{D5CDD505-2E9C-101B-9397-08002B2CF9AE}" pid="7" name="MSIP_Label_4f288355-fb4c-44cd-b9ca-40cfc2aee5f8_ActionId">
    <vt:lpwstr>80dca2e4-0517-4faf-8b57-878f43cc370e</vt:lpwstr>
  </property>
  <property fmtid="{D5CDD505-2E9C-101B-9397-08002B2CF9AE}" pid="8" name="MSIP_Label_4f288355-fb4c-44cd-b9ca-40cfc2aee5f8_ContentBits">
    <vt:lpwstr>0</vt:lpwstr>
  </property>
  <property fmtid="{D5CDD505-2E9C-101B-9397-08002B2CF9AE}" pid="9" name="ContentTypeId">
    <vt:lpwstr>0x01010063760FB6978D574DBE9A4BE8871C5F24</vt:lpwstr>
  </property>
  <property fmtid="{D5CDD505-2E9C-101B-9397-08002B2CF9AE}" pid="10" name="MediaServiceImageTags">
    <vt:lpwstr/>
  </property>
</Properties>
</file>