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802" r:id="rId4"/>
    <p:sldMasterId id="2147483803" r:id="rId5"/>
    <p:sldMasterId id="2147483815" r:id="rId6"/>
  </p:sldMasterIdLst>
  <p:notesMasterIdLst>
    <p:notesMasterId r:id="rId21"/>
  </p:notesMasterIdLst>
  <p:sldIdLst>
    <p:sldId id="2147471507" r:id="rId7"/>
    <p:sldId id="283" r:id="rId8"/>
    <p:sldId id="281" r:id="rId9"/>
    <p:sldId id="2147471511" r:id="rId10"/>
    <p:sldId id="2147471509" r:id="rId11"/>
    <p:sldId id="2134808021" r:id="rId12"/>
    <p:sldId id="2147471510" r:id="rId13"/>
    <p:sldId id="2147471512" r:id="rId14"/>
    <p:sldId id="2147471513" r:id="rId15"/>
    <p:sldId id="268" r:id="rId16"/>
    <p:sldId id="2147471514" r:id="rId17"/>
    <p:sldId id="2147471515" r:id="rId18"/>
    <p:sldId id="310" r:id="rId19"/>
    <p:sldId id="28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1E7D1F9-D830-4290-BCFE-EC72AA0D091E}">
          <p14:sldIdLst>
            <p14:sldId id="2147471507"/>
            <p14:sldId id="283"/>
            <p14:sldId id="281"/>
          </p14:sldIdLst>
        </p14:section>
        <p14:section name="Grant Call Information" id="{F3CB852D-DAB1-4FF4-B3B9-45F18528DD0D}">
          <p14:sldIdLst>
            <p14:sldId id="2147471511"/>
            <p14:sldId id="2147471509"/>
            <p14:sldId id="2134808021"/>
          </p14:sldIdLst>
        </p14:section>
        <p14:section name="NYC Youth Development Outcomes" id="{08013EB1-0E90-4F97-B950-2F792ED0CBC9}">
          <p14:sldIdLst>
            <p14:sldId id="2147471510"/>
            <p14:sldId id="2147471512"/>
            <p14:sldId id="2147471513"/>
            <p14:sldId id="268"/>
            <p14:sldId id="2147471514"/>
            <p14:sldId id="2147471515"/>
            <p14:sldId id="310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E902D1E-C250-F896-0B60-0E0082173E4C}" name="Jiali LU (NYC)" initials="JL(" userId="S::LU_Jiali@nyc.gov.sg::97690d64-b67b-4bd8-84f2-5dd0c38187cd" providerId="AD"/>
  <p188:author id="{78D8686F-BCF7-8C53-CCCA-9303DEEDF4B6}" name="Charlene YEO (NYC)" initials="CY" userId="S::Charlene_YEO@nyc.gov.sg::6abd8b9a-5cd2-4867-be06-3fa87ba95fec" providerId="AD"/>
  <p188:author id="{F587B79A-45DD-E2CB-FE8F-8354124F683D}" name="Nur Huda Abdul ALEEM (NYC)" initials="NA" userId="S::Nur_Huda_Abdul_ALEEM@nyc.gov.sg::4175ccfc-6a12-4cbe-9a22-2a80658efe4a" providerId="AD"/>
  <p188:author id="{69BA9EA5-EF1E-9B39-3406-3098FA9C1AE2}" name="Sharon SON (NYC)" initials="SS" userId="S::Sharon_SON@nyc.gov.sg::1c2917ce-7f1d-4f40-89ab-a3de329a57fa" providerId="AD"/>
  <p188:author id="{B2C2C2A7-E0D8-2B8F-A9F2-920D4727C65F}" name="Michelle HUANG (NYC)" initials="MH(" userId="S::Michelle_HUANG@nyc.gov.sg::e6edfa43-1f98-40e6-bef2-3278e93ae012" providerId="AD"/>
  <p188:author id="{F7370FC4-C2A0-28A1-B62C-370FAD9E992B}" name="Crystal GAN (NYC)" initials="CG" userId="S::Crystal_GAN@nyc.gov.sg::4ef4c135-365d-4fdd-9f07-c2e0f416a04d" providerId="AD"/>
  <p188:author id="{044392C9-C92D-9892-E044-3E9B621A37AB}" name="Siew Peng SIM (NYC)" initials="SS" userId="S::SIM_Siew_Peng@nyc.gov.sg::46571fc4-d8ae-4745-8c87-563c0fa7723a" providerId="AD"/>
  <p188:author id="{288B3ECB-A9E3-C6E8-D4E0-B4A17DA02350}" name="Kenneth CHUA (MCCY)" initials="KC" userId="S::Kenneth_CHUA@mccy.gov.sg::8c014ce2-047c-4798-b089-095f60716b8d" providerId="AD"/>
  <p188:author id="{1AF597EF-574F-9B76-E470-B5AD05C26A18}" name="Karen LEE (NYC)" initials="KL" userId="S::Karen_LEE@nyc.gov.sg::da287dd1-3f8b-49c0-a3c1-487a9e12fac9" providerId="AD"/>
  <p188:author id="{00EA79F5-1539-2114-43A9-8BC71FA089E6}" name="Jiali LU (NYC)" initials="J(" userId="S::lu_jiali@nyc.gov.sg::97690d64-b67b-4bd8-84f2-5dd0c38187cd" providerId="AD"/>
  <p188:author id="{977FA6F6-4429-188F-23DF-779FE399A525}" name="Joseph Prakash HENRY (NYC)" initials="JH" userId="S::Joseph_Prakash_HENRY@nyc.gov.sg::c67666be-c90a-4514-b9ee-6509bd7ba34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AED"/>
    <a:srgbClr val="CCD2D8"/>
    <a:srgbClr val="92D050"/>
    <a:srgbClr val="CE7F01"/>
    <a:srgbClr val="154C4A"/>
    <a:srgbClr val="FEB744"/>
    <a:srgbClr val="E6E6E6"/>
    <a:srgbClr val="0B2827"/>
    <a:srgbClr val="113B3A"/>
    <a:srgbClr val="144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9" autoAdjust="0"/>
    <p:restoredTop sz="88618" autoAdjust="0"/>
  </p:normalViewPr>
  <p:slideViewPr>
    <p:cSldViewPr snapToGrid="0">
      <p:cViewPr varScale="1">
        <p:scale>
          <a:sx n="56" d="100"/>
          <a:sy n="56" d="100"/>
        </p:scale>
        <p:origin x="1072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649F4-E791-4CC4-8A97-274CCEC96030}" type="datetimeFigureOut">
              <a:rPr lang="en-SG" smtClean="0"/>
              <a:t>21/11/2024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FD075-147F-4DB5-B7C5-0A636DAF22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24880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Wellbeing - Promote Holistic Well-Being and Self-Empowerment (Youth)</a:t>
            </a:r>
          </a:p>
          <a:p>
            <a:r>
              <a:rPr lang="en-US" dirty="0"/>
              <a:t>(ii) Wellbeing - Strengthen Support Systems (Youth's Social Environment)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FD075-147F-4DB5-B7C5-0A636DAF228A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3608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75E13-5F98-4A5E-9C7E-9892320F40D2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36522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SG" b="0" i="0" dirty="0">
                <a:effectLst/>
                <a:latin typeface="IBM Plex Sans" panose="020B0503050203000203" pitchFamily="34" charset="0"/>
              </a:rPr>
              <a:t>Grant Clinics in Dec and Jan: https://go.gov.sg/grant-consult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744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FD075-147F-4DB5-B7C5-0A636DAF228A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2194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FD075-147F-4DB5-B7C5-0A636DAF228A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694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DA6413F-476A-4528-8E6A-67F66743EB0D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2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933F8EB-12BD-4215-A993-75DBD8DFA987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0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6D009A9-88F1-4999-A7A1-A0BDFD973253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12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F57E2-5B5C-DF3A-57C3-7CEA4C06A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844BFD-6AB2-6887-3462-87EEAC80B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BE935-BF07-EF4D-39DE-96B2CA87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FB98-78B1-4B65-8A2A-7432DE26B296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1FA0A-D760-8B66-B2DB-DF3C9980A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4C624-D4AB-B810-B9FC-4F55FDE6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76323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6DEEF-F97A-D94E-D2AC-D2FEE17E6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D39D9-1074-5A3A-8BEA-C16C9AE85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2AD27-F2B4-9599-155A-590AC225B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806D-592E-437D-936E-0D3399B642E8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B48FB-CA0C-020A-1CF5-6E7D0DB7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AE4DB-22ED-64AA-2BEB-9B44A261F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41595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A3F50-8706-3377-40E8-8F0DE9F19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C79E7-7D96-3236-C3AE-70CFA1F88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D7279-1244-EDF3-D979-F4BC1CD21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C748-CE88-48C2-B573-BA5AB5D9F04F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C084C-D7BA-A4DD-4AC0-3FC49D16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688CE-7C7D-D0ED-2EB2-BB02AA552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46974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50D15-B8AB-BDEA-E460-3EFB8BA60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D523A-2B6F-124F-BCE0-55FD0200A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319097-DFA2-5B4B-A20F-4C75D1AE0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D66C0-7153-78A5-4BB0-AF2EA6DD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F9FB-47A8-4D84-84D6-E4F6B441C86F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F1965-E13E-BCC8-1FCD-86115AD6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51A6F-7471-A43B-E67A-112992F6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94584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5D9E1-EA3D-0F3B-0A11-B8E49858A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E5CDE-6073-39DC-FB7B-8090D021C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8BA6B-E59B-DF34-B6F3-65A83012F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BD32D2-4814-118E-F7FC-38E8D7DD8B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DF18E-BAE4-F4A6-EEBD-9373D6B8D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C91B63-E16A-9986-6EF3-D9DBE5BB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26A8E-21EE-4722-A4F5-44D31B187840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CFAB73-0B45-0C03-E3B1-5A0CC72E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EEC572-291B-F8E3-497D-3A36CED70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84832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2BEE-5572-31BB-0F9C-DB1FCD6D9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F92326-64A3-90DB-2C7F-5118F37D4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0B29-F494-4A5C-B3FD-8FE1449FC249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FC62B-A0CA-6421-87DD-5E837458D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F8C9FA-FA44-9AFB-E4A2-FD5CE8E1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185737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FBBC45-A653-A4FB-C36D-5570CFBA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58F-E77B-49B7-A249-BA86BA6AC5AF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9EE2CF-79F6-EA49-0E35-117FA7F5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BE78E4-99D0-C8EC-E136-51B1C621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78324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5B5B9-C1F4-ED5A-303B-5AABBC30B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344B7-5700-184E-B0DB-73151392C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BBD52-99BE-1F52-A275-7EBDBE054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AD3C0-8398-FE7E-1E45-0D41CCB9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C1F0-378D-4AAA-BC89-907A7AC70AED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EEF35-2FDC-89D2-5509-639255876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0447A-1AAB-98C1-29AF-7AF5FA5C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635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D46DC59-4835-423B-A296-706A1DE29646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36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FB907-35FE-D447-F77B-D94BC805E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8DD099-F71A-D41A-9944-3F936F01E5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80C1A-F027-FF32-43A3-B6C050911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C095B-9921-CE92-DC49-1B344919C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F122-FD50-448A-9AEF-A9AC4FC2456B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911CA-79AC-F7FB-5ADF-AB0443CA5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F7B86-222D-B8CC-1374-C3722AEA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8820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67582-35B5-D2D5-A100-D2D1E47BB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9098C5-AADE-0D36-8F5D-C787E9546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9A0C8-2EB7-CFD9-88AF-824DC29FE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2CE3-ADF1-404A-9211-C6AEFEA77075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3DB1B-987B-7EFE-3047-93DC9569A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EEEE5-ACD0-E5CD-6606-C4B752F5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10506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3F8F2-4900-50B0-D7AD-DD9132A35A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60410-5450-0ACA-4123-691EABBD2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C5436-3CB4-E5F2-32A4-CAC9705CA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B81D-EDF0-442C-B2B9-14AFB0DBA249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1AB68-E752-EFEF-8438-A87B58F4D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76925-2636-0627-5B67-E7F333DB4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85617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8E53-2734-41BC-717C-88123542D6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209A61-8FF5-279B-B8EE-9BF912DDC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A16B3-CDC1-41EF-19E1-AD606C7D9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A2C2-D3CA-44C3-97F2-E8C9C1E71CFC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00828-D069-F693-8016-E72572B64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75902-78F9-491B-4D4E-4C9567D2D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64782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19745-B220-57BD-5FE1-07758BC18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3E95C-5DB9-D8BB-57BD-E8F179F6B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70F14-F5D9-92BC-356F-2EA488C8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E21C-2F6B-4F36-95C0-E563D80B152E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3F182-69D5-ECC9-8C10-34FB4F38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54847-904E-E6B4-8397-1A3099D5F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414773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E1833-7E35-27D3-4168-8959F6CBB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EE408-3B11-D6A8-80F4-B24633475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98978-EFB5-FD3D-9361-3AE13D825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900D-0107-4FE1-8CCC-2DBF5C64F652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FFF6A-4FC7-60B7-FDE6-3C9D655EC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84CBC-4261-6CDF-2F70-C9B5D7E88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451401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6949C-AECE-9D29-BC29-E9A9E815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19187-E020-E86B-1DCF-F22D6897C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6A357-1D55-2935-7A96-4AA47CF31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CD35A-C64D-5DCC-9332-FC39E31B3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D480-85F6-434B-8AAD-62D9985B2E3E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0F5E8-4648-D7D8-E1D3-D8860CCF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DCD7A-08D6-23E2-03DE-B9BD6D61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936160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71EF-1943-5636-EF13-23FB7233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B8199-870F-8C36-B208-6B9F4B086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EE959-ADB9-6620-13A4-E330F4EE0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110122-A8D3-18A7-F10B-4272B5576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B7D91-4DA2-4C9C-1B5D-4F641376B0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ADEBC7-626A-9BC3-8D9D-20DFF6E81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1041-AF30-4E7F-B41F-75C3C3C2D4CC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E9B951-E07E-89C5-FDEC-EA464C006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C8E47D-3F3C-E2DB-AF0B-BEC19D5E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595769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7E52C-8601-E166-9A86-945074D83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D43803-B538-BA56-49D9-BCE798DC7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C7CC-1EDB-4FD4-A41F-05CC52A73D19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3145A3-EF5C-AB01-73D8-2D7A6ACF4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BA8D1-D6B9-5B3F-2AB5-D9B2EA63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35760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392166-B3DA-9A12-5B3C-917E9619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EB8D-FA7C-4F1F-B35F-D11979F1516B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765ED5-F1A5-A869-1914-031FB5179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6E686-9B04-93AD-F1CA-A697B55B1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2454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26E2715-210A-4B16-8520-3600B3416D31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139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84DAD-54A3-31FF-E687-BFC6BFC03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1C0D6-FDB4-D3D4-6211-ABA978977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9CE4D2-9C69-94F5-FFA9-33081B3F4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D960DD-EA9C-14C7-EBCE-EE5F85062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0F1F-C659-4A76-A2D3-29FE7CB0F490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AD6B98-016F-05EA-944F-92785DE81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6E4FF-6583-3E34-A67C-2F6C9B6D5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288432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42BE0-DD36-60DB-F07B-107A435DC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54A303-2E3F-EA32-88CF-0720FD0B76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0700E-B259-CB62-92CD-D4E06283A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A4004-BC1A-4B24-481D-9582CD21C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61D4-961D-49E2-964D-8E882F20E32D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BD134-2DDD-BE9F-44BD-96CBCCF3E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41F13-D338-6F64-C2B8-9E89AA5B1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90154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BBCED-6445-6E2F-6E7A-8E4B5FD0F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6CEB1-DCA9-06B7-AECC-EDCC2ED0C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9E6E0-5CD4-CD45-D0D6-DA0F2117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9A44-478C-4A25-945B-89346EEA26E0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00E11-E2FA-3C21-B765-74011AA18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73A06-611E-9602-DA61-0B27B7EF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99942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96EA12-1BAA-698B-94C4-58C02988BE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B6F35-FFAA-E5FF-8D95-C4EE2F45C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29373-6B90-3B38-992B-2E70BFD92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075-0A11-426F-82DE-C3228855C29C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5CE3E-FB79-8CE7-9FC9-D528BD7DC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33B7D-A1B6-722C-4909-C4669830A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246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B6A1F01-0A20-49B5-8359-D91219FE8DC3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3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F2453DE9-8ABB-48F5-9864-7A9C58720A81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5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96E119F5-506C-4908-AB65-E34366EE19D3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9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F3B19C4-E9C4-445D-BD93-332950A1ACBC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3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E5C7CD9F-2587-4BE9-9950-48979E6D69E1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8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C9A74C6-83E3-4B1D-BC20-B214BA739EE6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9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91C811F-5615-471E-9298-9051FBAE28E4}" type="datetime2">
              <a:rPr lang="en-US" smtClean="0"/>
              <a:t>Thursday, November 21,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958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795" r:id="rId6"/>
    <p:sldLayoutId id="2147483791" r:id="rId7"/>
    <p:sldLayoutId id="2147483792" r:id="rId8"/>
    <p:sldLayoutId id="2147483793" r:id="rId9"/>
    <p:sldLayoutId id="2147483794" r:id="rId10"/>
    <p:sldLayoutId id="2147483796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E37721-927D-F8BB-F042-559D2035D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965CC-47E6-17B2-C4CA-B1AA6A401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72EC4-510E-8CAE-E010-5A79D38DEE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0A4B2B-14F5-4674-927E-3F4D5B9EE1B5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F054D-760D-32FB-7D71-131377C88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57786-5DCA-824E-22ED-F8D0ED129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55ADDA-0716-4904-A941-1A1FF8D54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211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FF3E67-E9ED-5B00-042B-134BF2BE1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26600-6CFA-D35A-3148-585C69E4E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443A9-0AE6-C41C-44AD-26E7A34DB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43C33-324D-43B1-9463-A39673D17F2F}" type="datetime2">
              <a:rPr lang="en-US" smtClean="0"/>
              <a:t>Thursday, November 21, 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F4C7B-C3AE-B795-697D-C0230574B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SG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02773-9A57-DE0C-4AB6-AFC4CB7D3F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AF25-C7A0-4BF2-943D-175A7CBD1BE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0187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o.gov.sg/nyf" TargetMode="External"/><Relationship Id="rId2" Type="http://schemas.openxmlformats.org/officeDocument/2006/relationships/hyperlink" Target="mailto:Partnership_Enquiries@nyc.gov.sg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B7EFF05-A8DA-4B3E-9C21-7A04283D4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65D6A032-F742-47E1-82F2-1EC629434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9AF7C97-BADA-4A0C-82CB-5BB641BAB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8" name="Freeform: Shape 47">
            <a:extLst>
              <a:ext uri="{FF2B5EF4-FFF2-40B4-BE49-F238E27FC236}">
                <a16:creationId xmlns:a16="http://schemas.microsoft.com/office/drawing/2014/main" id="{CD9C6F9B-2CB0-4FD8-8F6E-C04D4CE09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60324" cy="6434340"/>
          </a:xfrm>
          <a:custGeom>
            <a:avLst/>
            <a:gdLst>
              <a:gd name="connsiteX0" fmla="*/ 0 w 7760324"/>
              <a:gd name="connsiteY0" fmla="*/ 0 h 6434340"/>
              <a:gd name="connsiteX1" fmla="*/ 7193558 w 7760324"/>
              <a:gd name="connsiteY1" fmla="*/ 0 h 6434340"/>
              <a:gd name="connsiteX2" fmla="*/ 7270378 w 7760324"/>
              <a:gd name="connsiteY2" fmla="*/ 141666 h 6434340"/>
              <a:gd name="connsiteX3" fmla="*/ 7477890 w 7760324"/>
              <a:gd name="connsiteY3" fmla="*/ 744772 h 6434340"/>
              <a:gd name="connsiteX4" fmla="*/ 7459137 w 7760324"/>
              <a:gd name="connsiteY4" fmla="*/ 3396664 h 6434340"/>
              <a:gd name="connsiteX5" fmla="*/ 5749038 w 7760324"/>
              <a:gd name="connsiteY5" fmla="*/ 5643529 h 6434340"/>
              <a:gd name="connsiteX6" fmla="*/ 5004621 w 7760324"/>
              <a:gd name="connsiteY6" fmla="*/ 6096153 h 6434340"/>
              <a:gd name="connsiteX7" fmla="*/ 3484742 w 7760324"/>
              <a:gd name="connsiteY7" fmla="*/ 6399972 h 6434340"/>
              <a:gd name="connsiteX8" fmla="*/ 1300034 w 7760324"/>
              <a:gd name="connsiteY8" fmla="*/ 5884178 h 6434340"/>
              <a:gd name="connsiteX9" fmla="*/ 248715 w 7760324"/>
              <a:gd name="connsiteY9" fmla="*/ 5048740 h 6434340"/>
              <a:gd name="connsiteX10" fmla="*/ 0 w 7760324"/>
              <a:gd name="connsiteY10" fmla="*/ 4799696 h 6434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60324" h="6434340">
                <a:moveTo>
                  <a:pt x="0" y="0"/>
                </a:moveTo>
                <a:lnTo>
                  <a:pt x="7193558" y="0"/>
                </a:lnTo>
                <a:lnTo>
                  <a:pt x="7270378" y="141666"/>
                </a:lnTo>
                <a:cubicBezTo>
                  <a:pt x="7374759" y="354823"/>
                  <a:pt x="7479140" y="567979"/>
                  <a:pt x="7477890" y="744772"/>
                </a:cubicBezTo>
                <a:cubicBezTo>
                  <a:pt x="7860620" y="1526346"/>
                  <a:pt x="7854369" y="2410310"/>
                  <a:pt x="7459137" y="3396664"/>
                </a:cubicBezTo>
                <a:cubicBezTo>
                  <a:pt x="7063906" y="4383018"/>
                  <a:pt x="6458662" y="5119852"/>
                  <a:pt x="5749038" y="5643529"/>
                </a:cubicBezTo>
                <a:cubicBezTo>
                  <a:pt x="5571320" y="5818646"/>
                  <a:pt x="5358807" y="5922711"/>
                  <a:pt x="5004621" y="6096153"/>
                </a:cubicBezTo>
                <a:cubicBezTo>
                  <a:pt x="4508758" y="6338972"/>
                  <a:pt x="3978103" y="6510739"/>
                  <a:pt x="3484742" y="6399972"/>
                </a:cubicBezTo>
                <a:cubicBezTo>
                  <a:pt x="2955337" y="6394946"/>
                  <a:pt x="2250713" y="6211452"/>
                  <a:pt x="1300034" y="5884178"/>
                </a:cubicBezTo>
                <a:cubicBezTo>
                  <a:pt x="904856" y="5615219"/>
                  <a:pt x="554416" y="5336740"/>
                  <a:pt x="248715" y="5048740"/>
                </a:cubicBezTo>
                <a:lnTo>
                  <a:pt x="0" y="4799696"/>
                </a:ln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6832AA9-55D8-2E5E-B5B4-24A383DE2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5015638" cy="2585108"/>
          </a:xfrm>
        </p:spPr>
        <p:txBody>
          <a:bodyPr vert="horz" wrap="square" lIns="0" tIns="0" rIns="0" bIns="0" rtlCol="0" anchor="ctr" anchorCtr="0">
            <a:normAutofit fontScale="90000"/>
          </a:bodyPr>
          <a:lstStyle/>
          <a:p>
            <a:pPr algn="ctr"/>
            <a:r>
              <a:rPr lang="en-US" spc="-100" dirty="0"/>
              <a:t>NYF Partnership Grant Call</a:t>
            </a:r>
            <a:br>
              <a:rPr lang="en-US" spc="-100" dirty="0"/>
            </a:br>
            <a:r>
              <a:rPr lang="en-US" spc="-100" dirty="0"/>
              <a:t>(Nov 24 – Feb 25)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8CE1DD1-65E2-46E3-8E5D-3D9551ADC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063" y="1460855"/>
            <a:ext cx="4904299" cy="5511445"/>
            <a:chOff x="6435063" y="1460855"/>
            <a:chExt cx="4904299" cy="5511445"/>
          </a:xfrm>
        </p:grpSpPr>
        <p:sp>
          <p:nvSpPr>
            <p:cNvPr id="51" name="Freeform 79">
              <a:extLst>
                <a:ext uri="{FF2B5EF4-FFF2-40B4-BE49-F238E27FC236}">
                  <a16:creationId xmlns:a16="http://schemas.microsoft.com/office/drawing/2014/main" id="{BA46EBEE-EDAC-420B-8980-1CC96D332A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671651" y="5894855"/>
              <a:ext cx="667711" cy="1077445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52" name="Freeform 80">
              <a:extLst>
                <a:ext uri="{FF2B5EF4-FFF2-40B4-BE49-F238E27FC236}">
                  <a16:creationId xmlns:a16="http://schemas.microsoft.com/office/drawing/2014/main" id="{77940BD3-2762-48F7-9EED-0890C00B1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435063" y="3856192"/>
              <a:ext cx="895341" cy="460318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53" name="Freeform 82">
              <a:extLst>
                <a:ext uri="{FF2B5EF4-FFF2-40B4-BE49-F238E27FC236}">
                  <a16:creationId xmlns:a16="http://schemas.microsoft.com/office/drawing/2014/main" id="{9A8D39D2-38DC-4485-99D4-ED78E3436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755114" y="1460855"/>
              <a:ext cx="500784" cy="910515"/>
            </a:xfrm>
            <a:custGeom>
              <a:avLst/>
              <a:gdLst>
                <a:gd name="T0" fmla="*/ 3 w 37"/>
                <a:gd name="T1" fmla="*/ 28 h 67"/>
                <a:gd name="T2" fmla="*/ 4 w 37"/>
                <a:gd name="T3" fmla="*/ 19 h 67"/>
                <a:gd name="T4" fmla="*/ 5 w 37"/>
                <a:gd name="T5" fmla="*/ 12 h 67"/>
                <a:gd name="T6" fmla="*/ 13 w 37"/>
                <a:gd name="T7" fmla="*/ 1 h 67"/>
                <a:gd name="T8" fmla="*/ 25 w 37"/>
                <a:gd name="T9" fmla="*/ 1 h 67"/>
                <a:gd name="T10" fmla="*/ 35 w 37"/>
                <a:gd name="T11" fmla="*/ 7 h 67"/>
                <a:gd name="T12" fmla="*/ 33 w 37"/>
                <a:gd name="T13" fmla="*/ 47 h 67"/>
                <a:gd name="T14" fmla="*/ 24 w 37"/>
                <a:gd name="T15" fmla="*/ 65 h 67"/>
                <a:gd name="T16" fmla="*/ 13 w 37"/>
                <a:gd name="T17" fmla="*/ 66 h 67"/>
                <a:gd name="T18" fmla="*/ 2 w 37"/>
                <a:gd name="T19" fmla="*/ 60 h 67"/>
                <a:gd name="T20" fmla="*/ 1 w 37"/>
                <a:gd name="T21" fmla="*/ 48 h 67"/>
                <a:gd name="T22" fmla="*/ 3 w 37"/>
                <a:gd name="T23" fmla="*/ 2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67">
                  <a:moveTo>
                    <a:pt x="3" y="28"/>
                  </a:moveTo>
                  <a:cubicBezTo>
                    <a:pt x="3" y="25"/>
                    <a:pt x="4" y="20"/>
                    <a:pt x="4" y="19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7" y="6"/>
                    <a:pt x="10" y="3"/>
                    <a:pt x="13" y="1"/>
                  </a:cubicBezTo>
                  <a:cubicBezTo>
                    <a:pt x="16" y="0"/>
                    <a:pt x="20" y="0"/>
                    <a:pt x="25" y="1"/>
                  </a:cubicBezTo>
                  <a:cubicBezTo>
                    <a:pt x="30" y="2"/>
                    <a:pt x="34" y="4"/>
                    <a:pt x="35" y="7"/>
                  </a:cubicBezTo>
                  <a:cubicBezTo>
                    <a:pt x="37" y="11"/>
                    <a:pt x="33" y="43"/>
                    <a:pt x="33" y="47"/>
                  </a:cubicBezTo>
                  <a:cubicBezTo>
                    <a:pt x="32" y="57"/>
                    <a:pt x="30" y="63"/>
                    <a:pt x="24" y="65"/>
                  </a:cubicBezTo>
                  <a:cubicBezTo>
                    <a:pt x="21" y="67"/>
                    <a:pt x="17" y="67"/>
                    <a:pt x="13" y="66"/>
                  </a:cubicBezTo>
                  <a:cubicBezTo>
                    <a:pt x="8" y="66"/>
                    <a:pt x="4" y="64"/>
                    <a:pt x="2" y="60"/>
                  </a:cubicBezTo>
                  <a:cubicBezTo>
                    <a:pt x="1" y="57"/>
                    <a:pt x="0" y="53"/>
                    <a:pt x="1" y="48"/>
                  </a:cubicBezTo>
                  <a:cubicBezTo>
                    <a:pt x="1" y="48"/>
                    <a:pt x="3" y="30"/>
                    <a:pt x="3" y="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54" name="Freeform 83">
              <a:extLst>
                <a:ext uri="{FF2B5EF4-FFF2-40B4-BE49-F238E27FC236}">
                  <a16:creationId xmlns:a16="http://schemas.microsoft.com/office/drawing/2014/main" id="{6D44268A-9D5E-4A1A-B4F8-95251A18A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963820" y="1482445"/>
              <a:ext cx="515958" cy="910515"/>
            </a:xfrm>
            <a:custGeom>
              <a:avLst/>
              <a:gdLst>
                <a:gd name="T0" fmla="*/ 36 w 38"/>
                <a:gd name="T1" fmla="*/ 58 h 67"/>
                <a:gd name="T2" fmla="*/ 33 w 38"/>
                <a:gd name="T3" fmla="*/ 63 h 67"/>
                <a:gd name="T4" fmla="*/ 27 w 38"/>
                <a:gd name="T5" fmla="*/ 65 h 67"/>
                <a:gd name="T6" fmla="*/ 24 w 38"/>
                <a:gd name="T7" fmla="*/ 66 h 67"/>
                <a:gd name="T8" fmla="*/ 16 w 38"/>
                <a:gd name="T9" fmla="*/ 65 h 67"/>
                <a:gd name="T10" fmla="*/ 9 w 38"/>
                <a:gd name="T11" fmla="*/ 59 h 67"/>
                <a:gd name="T12" fmla="*/ 6 w 38"/>
                <a:gd name="T13" fmla="*/ 48 h 67"/>
                <a:gd name="T14" fmla="*/ 5 w 38"/>
                <a:gd name="T15" fmla="*/ 37 h 67"/>
                <a:gd name="T16" fmla="*/ 2 w 38"/>
                <a:gd name="T17" fmla="*/ 22 h 67"/>
                <a:gd name="T18" fmla="*/ 1 w 38"/>
                <a:gd name="T19" fmla="*/ 9 h 67"/>
                <a:gd name="T20" fmla="*/ 13 w 38"/>
                <a:gd name="T21" fmla="*/ 1 h 67"/>
                <a:gd name="T22" fmla="*/ 23 w 38"/>
                <a:gd name="T23" fmla="*/ 2 h 67"/>
                <a:gd name="T24" fmla="*/ 28 w 38"/>
                <a:gd name="T25" fmla="*/ 6 h 67"/>
                <a:gd name="T26" fmla="*/ 32 w 38"/>
                <a:gd name="T27" fmla="*/ 14 h 67"/>
                <a:gd name="T28" fmla="*/ 37 w 38"/>
                <a:gd name="T29" fmla="*/ 46 h 67"/>
                <a:gd name="T30" fmla="*/ 36 w 38"/>
                <a:gd name="T31" fmla="*/ 5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67">
                  <a:moveTo>
                    <a:pt x="36" y="58"/>
                  </a:moveTo>
                  <a:cubicBezTo>
                    <a:pt x="35" y="60"/>
                    <a:pt x="34" y="62"/>
                    <a:pt x="33" y="63"/>
                  </a:cubicBezTo>
                  <a:cubicBezTo>
                    <a:pt x="31" y="64"/>
                    <a:pt x="29" y="64"/>
                    <a:pt x="27" y="65"/>
                  </a:cubicBezTo>
                  <a:cubicBezTo>
                    <a:pt x="26" y="65"/>
                    <a:pt x="25" y="66"/>
                    <a:pt x="24" y="66"/>
                  </a:cubicBezTo>
                  <a:cubicBezTo>
                    <a:pt x="21" y="67"/>
                    <a:pt x="18" y="67"/>
                    <a:pt x="16" y="65"/>
                  </a:cubicBezTo>
                  <a:cubicBezTo>
                    <a:pt x="13" y="64"/>
                    <a:pt x="11" y="62"/>
                    <a:pt x="9" y="59"/>
                  </a:cubicBezTo>
                  <a:cubicBezTo>
                    <a:pt x="7" y="56"/>
                    <a:pt x="6" y="52"/>
                    <a:pt x="6" y="48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16"/>
                    <a:pt x="0" y="12"/>
                    <a:pt x="1" y="9"/>
                  </a:cubicBezTo>
                  <a:cubicBezTo>
                    <a:pt x="3" y="5"/>
                    <a:pt x="7" y="1"/>
                    <a:pt x="13" y="1"/>
                  </a:cubicBezTo>
                  <a:cubicBezTo>
                    <a:pt x="18" y="0"/>
                    <a:pt x="21" y="2"/>
                    <a:pt x="23" y="2"/>
                  </a:cubicBezTo>
                  <a:cubicBezTo>
                    <a:pt x="25" y="3"/>
                    <a:pt x="26" y="4"/>
                    <a:pt x="28" y="6"/>
                  </a:cubicBezTo>
                  <a:cubicBezTo>
                    <a:pt x="29" y="8"/>
                    <a:pt x="30" y="10"/>
                    <a:pt x="32" y="14"/>
                  </a:cubicBezTo>
                  <a:cubicBezTo>
                    <a:pt x="33" y="18"/>
                    <a:pt x="37" y="46"/>
                    <a:pt x="37" y="46"/>
                  </a:cubicBezTo>
                  <a:cubicBezTo>
                    <a:pt x="38" y="52"/>
                    <a:pt x="37" y="56"/>
                    <a:pt x="36" y="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55" name="Freeform 84">
              <a:extLst>
                <a:ext uri="{FF2B5EF4-FFF2-40B4-BE49-F238E27FC236}">
                  <a16:creationId xmlns:a16="http://schemas.microsoft.com/office/drawing/2014/main" id="{F0E273A2-7C37-438A-A4F5-7864B2DD2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185417" y="5361771"/>
              <a:ext cx="773940" cy="814407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56" name="Freeform 85">
              <a:extLst>
                <a:ext uri="{FF2B5EF4-FFF2-40B4-BE49-F238E27FC236}">
                  <a16:creationId xmlns:a16="http://schemas.microsoft.com/office/drawing/2014/main" id="{9C5A859B-CCA2-4744-9DFE-B734A9AEE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879512" y="5973150"/>
              <a:ext cx="485608" cy="885225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57" name="Freeform 87">
              <a:extLst>
                <a:ext uri="{FF2B5EF4-FFF2-40B4-BE49-F238E27FC236}">
                  <a16:creationId xmlns:a16="http://schemas.microsoft.com/office/drawing/2014/main" id="{F941723D-F68C-46C9-9763-281E9A4D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232755" y="2056731"/>
              <a:ext cx="748646" cy="804290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F0D31-F12E-BCBD-8AC4-B6D8E8AAC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4537" y="2636838"/>
            <a:ext cx="3107463" cy="3132137"/>
          </a:xfrm>
        </p:spPr>
        <p:txBody>
          <a:bodyPr vert="horz" lIns="0" tIns="0" rIns="0" bIns="0" rtlCol="0" anchor="ctr">
            <a:normAutofit fontScale="92500" lnSpcReduction="20000"/>
          </a:bodyPr>
          <a:lstStyle/>
          <a:p>
            <a:pPr algn="ctr">
              <a:lnSpc>
                <a:spcPct val="110000"/>
              </a:lnSpc>
            </a:pPr>
            <a:r>
              <a:rPr lang="en-US" sz="2000" dirty="0">
                <a:solidFill>
                  <a:schemeClr val="tx2">
                    <a:lumMod val="90000"/>
                  </a:schemeClr>
                </a:solidFill>
              </a:rPr>
              <a:t>Confidence </a:t>
            </a:r>
          </a:p>
          <a:p>
            <a:pPr algn="ctr">
              <a:lnSpc>
                <a:spcPct val="110000"/>
              </a:lnSpc>
            </a:pPr>
            <a:r>
              <a:rPr lang="en-US" sz="2000" dirty="0">
                <a:solidFill>
                  <a:schemeClr val="tx2">
                    <a:lumMod val="90000"/>
                  </a:schemeClr>
                </a:solidFill>
              </a:rPr>
              <a:t>Tenacity </a:t>
            </a:r>
          </a:p>
          <a:p>
            <a:pPr algn="ctr">
              <a:lnSpc>
                <a:spcPct val="110000"/>
              </a:lnSpc>
            </a:pPr>
            <a:r>
              <a:rPr lang="en-US" sz="2000" dirty="0">
                <a:solidFill>
                  <a:schemeClr val="tx2">
                    <a:lumMod val="90000"/>
                  </a:schemeClr>
                </a:solidFill>
              </a:rPr>
              <a:t>Empathy </a:t>
            </a:r>
          </a:p>
          <a:p>
            <a:pPr algn="ctr">
              <a:lnSpc>
                <a:spcPct val="110000"/>
              </a:lnSpc>
            </a:pPr>
            <a:r>
              <a:rPr lang="en-US" sz="2000" dirty="0">
                <a:solidFill>
                  <a:schemeClr val="tx2">
                    <a:lumMod val="90000"/>
                  </a:schemeClr>
                </a:solidFill>
              </a:rPr>
              <a:t>Social Support Networks</a:t>
            </a:r>
          </a:p>
          <a:p>
            <a:pPr algn="ctr">
              <a:lnSpc>
                <a:spcPct val="110000"/>
              </a:lnSpc>
            </a:pPr>
            <a:r>
              <a:rPr lang="en-US" sz="2000" dirty="0">
                <a:solidFill>
                  <a:schemeClr val="tx2">
                    <a:lumMod val="90000"/>
                  </a:schemeClr>
                </a:solidFill>
              </a:rPr>
              <a:t>Mental Wellbeing: Emotional Awareness; Emotional Management; Emotional Support </a:t>
            </a:r>
          </a:p>
          <a:p>
            <a:pPr algn="ctr">
              <a:lnSpc>
                <a:spcPct val="110000"/>
              </a:lnSpc>
            </a:pPr>
            <a:r>
              <a:rPr lang="en-US" sz="2000" dirty="0">
                <a:solidFill>
                  <a:schemeClr val="tx2">
                    <a:lumMod val="90000"/>
                  </a:schemeClr>
                </a:solidFill>
              </a:rPr>
              <a:t>Financial Literacy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E11C92-D10A-E505-2089-23275B621040}"/>
              </a:ext>
            </a:extLst>
          </p:cNvPr>
          <p:cNvSpPr/>
          <p:nvPr/>
        </p:nvSpPr>
        <p:spPr>
          <a:xfrm>
            <a:off x="1154543" y="4681707"/>
            <a:ext cx="1800000" cy="82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2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lacial Indifference" panose="020B0604020202020204" charset="0"/>
              </a:rPr>
              <a:t>THRIVING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2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lacial Indifference" panose="020B0604020202020204" charset="0"/>
              </a:rPr>
              <a:t>&amp; HEALTHY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B9E71B-4621-17EB-D6DE-27E6C1FAB54A}"/>
              </a:ext>
            </a:extLst>
          </p:cNvPr>
          <p:cNvSpPr/>
          <p:nvPr/>
        </p:nvSpPr>
        <p:spPr>
          <a:xfrm>
            <a:off x="544505" y="5559150"/>
            <a:ext cx="2408787" cy="82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lacial Indifference" panose="020B0604020202020204" charset="0"/>
              </a:rPr>
              <a:t>Our youths are well-adjusted physically and emotionally.</a:t>
            </a:r>
            <a:endParaRPr kumimoji="0" lang="en-SG" sz="13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lacial Indifference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8DD2DB-4978-9758-AF9D-73D095B53473}"/>
              </a:ext>
            </a:extLst>
          </p:cNvPr>
          <p:cNvSpPr/>
          <p:nvPr/>
        </p:nvSpPr>
        <p:spPr>
          <a:xfrm>
            <a:off x="3042767" y="4681706"/>
            <a:ext cx="1800000" cy="82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2200" b="1">
                <a:solidFill>
                  <a:prstClr val="white"/>
                </a:solidFill>
                <a:latin typeface="Glacial Indifference" panose="020B0604020202020204" charset="0"/>
              </a:rPr>
              <a:t>ROOTED </a:t>
            </a:r>
          </a:p>
          <a:p>
            <a:r>
              <a:rPr lang="en-SG" sz="2200" b="1">
                <a:solidFill>
                  <a:prstClr val="white"/>
                </a:solidFill>
                <a:latin typeface="Glacial Indifference" panose="020B0604020202020204" charset="0"/>
              </a:rPr>
              <a:t>&amp; CARING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3DD589-D384-03B5-8E5C-051E31EA264E}"/>
              </a:ext>
            </a:extLst>
          </p:cNvPr>
          <p:cNvSpPr/>
          <p:nvPr/>
        </p:nvSpPr>
        <p:spPr>
          <a:xfrm>
            <a:off x="3042766" y="5559150"/>
            <a:ext cx="2860711" cy="82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1300" i="1">
                <a:solidFill>
                  <a:schemeClr val="tx1"/>
                </a:solidFill>
                <a:latin typeface="Glacial Indifference" panose="020B0604020202020204" charset="0"/>
              </a:rPr>
              <a:t>Our youths have a deep connection with Singapore and want to contribute back to the nation.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37B043-F04E-DC3C-2865-1CBABE618B05}"/>
              </a:ext>
            </a:extLst>
          </p:cNvPr>
          <p:cNvSpPr/>
          <p:nvPr/>
        </p:nvSpPr>
        <p:spPr>
          <a:xfrm>
            <a:off x="1154543" y="3465671"/>
            <a:ext cx="3688224" cy="46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2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lacial Indifference" panose="020B0604020202020204" charset="0"/>
              </a:rPr>
              <a:t>DRIVEN &amp; RESILIENT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B2828B-D3E3-D298-82B6-405AF85168FF}"/>
              </a:ext>
            </a:extLst>
          </p:cNvPr>
          <p:cNvSpPr/>
          <p:nvPr/>
        </p:nvSpPr>
        <p:spPr>
          <a:xfrm>
            <a:off x="1154543" y="4060826"/>
            <a:ext cx="3688224" cy="46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1300" i="1" dirty="0">
                <a:solidFill>
                  <a:prstClr val="black"/>
                </a:solidFill>
                <a:latin typeface="Glacial Indifference" panose="020B0604020202020204" charset="0"/>
              </a:rPr>
              <a:t>Our youths possess the confidence and grit to achieve their goals and overcome challenges.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321C7F0-B834-C1B2-41D7-BFC9A1CBD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77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CA944FA-96FA-FB1B-2351-9A05C7940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612279"/>
              </p:ext>
            </p:extLst>
          </p:nvPr>
        </p:nvGraphicFramePr>
        <p:xfrm>
          <a:off x="223818" y="135763"/>
          <a:ext cx="11735098" cy="6486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891">
                  <a:extLst>
                    <a:ext uri="{9D8B030D-6E8A-4147-A177-3AD203B41FA5}">
                      <a16:colId xmlns:a16="http://schemas.microsoft.com/office/drawing/2014/main" val="329806621"/>
                    </a:ext>
                  </a:extLst>
                </a:gridCol>
                <a:gridCol w="2456873">
                  <a:extLst>
                    <a:ext uri="{9D8B030D-6E8A-4147-A177-3AD203B41FA5}">
                      <a16:colId xmlns:a16="http://schemas.microsoft.com/office/drawing/2014/main" val="3041867786"/>
                    </a:ext>
                  </a:extLst>
                </a:gridCol>
                <a:gridCol w="3953163">
                  <a:extLst>
                    <a:ext uri="{9D8B030D-6E8A-4147-A177-3AD203B41FA5}">
                      <a16:colId xmlns:a16="http://schemas.microsoft.com/office/drawing/2014/main" val="240768777"/>
                    </a:ext>
                  </a:extLst>
                </a:gridCol>
                <a:gridCol w="3489171">
                  <a:extLst>
                    <a:ext uri="{9D8B030D-6E8A-4147-A177-3AD203B41FA5}">
                      <a16:colId xmlns:a16="http://schemas.microsoft.com/office/drawing/2014/main" val="1921397151"/>
                    </a:ext>
                  </a:extLst>
                </a:gridCol>
              </a:tblGrid>
              <a:tr h="278462">
                <a:tc>
                  <a:txBody>
                    <a:bodyPr/>
                    <a:lstStyle/>
                    <a:p>
                      <a:r>
                        <a:rPr lang="en-SG" sz="1200" dirty="0"/>
                        <a:t>Domains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Indicators (Pre-Post)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Validated Scales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517023"/>
                  </a:ext>
                </a:extLst>
              </a:tr>
              <a:tr h="25321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1" u="none" dirty="0">
                          <a:latin typeface="+mn-lt"/>
                        </a:rPr>
                        <a:t>Mental Well-being</a:t>
                      </a:r>
                      <a:endParaRPr lang="en-US" sz="1200" b="1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b="0" u="none" dirty="0"/>
                        <a:t>Youths are happy, resilient, and confident in managing stress.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endParaRPr lang="en-SG" sz="1200" b="0" u="none" dirty="0"/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SG" sz="1200" dirty="0"/>
                        <a:t>Emotional Awareness [YDO]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know how to identify symptoms of mental and emotional distress.*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SG" sz="1200" dirty="0"/>
                        <a:t>Emotional Management [YDO]</a:t>
                      </a:r>
                      <a:endParaRPr lang="en-US" sz="120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know how I can manage negative thoughts and emotions.*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know where to seek help when I have distressing thoughts and emotions beyond my control.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If I have distressing thoughts and emotions beyond my control, I would seek help.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Emotional Support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 am able to support those struggling mentally and emotionally.*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Mental Help Seeking Attitudes Scale (MHSAS)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Mental Help Seeking Intentions Scale (MHSIS)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Barriers to Help-Seeking Scale (BHSS)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Self-Stigma of Seeking Help Scale (SSOSH)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235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+mn-lt"/>
                        </a:rPr>
                        <a:t>Social Well-being</a:t>
                      </a:r>
                    </a:p>
                  </a:txBody>
                  <a:tcP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US" sz="1200" dirty="0"/>
                        <a:t>Youths have healthy, meaningful relationships and social connections.</a:t>
                      </a:r>
                      <a:endParaRPr lang="en-SG" sz="1200" dirty="0"/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dirty="0"/>
                        <a:t>Social Support Networks [YDO]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 have people whom I can turn to for support.*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 have people that I can talk with about my problems.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Perceived support: Perceived Social Support Scale (PSSS)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Social Connectedness Scale – Revised (SCS-R)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957330"/>
                  </a:ext>
                </a:extLst>
              </a:tr>
              <a:tr h="24541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+mn-lt"/>
                        </a:rPr>
                        <a:t>Financial Well-being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dirty="0"/>
                        <a:t>Youths feel secure in their financial future.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Financial Literacy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know the steps that I can take to meet my financial goals.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Reported Financial Well-being Scale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Affective, Physical, Relational (APR) Financial Stress Scale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010291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A1F49B-4790-87B0-24B8-E080BB81A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64221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DC3DF0F-89F9-E2E6-9D65-35CDF5525C69}"/>
              </a:ext>
            </a:extLst>
          </p:cNvPr>
          <p:cNvGraphicFramePr>
            <a:graphicFrameLocks noGrp="1"/>
          </p:cNvGraphicFramePr>
          <p:nvPr/>
        </p:nvGraphicFramePr>
        <p:xfrm>
          <a:off x="223818" y="135765"/>
          <a:ext cx="11735098" cy="66268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35891">
                  <a:extLst>
                    <a:ext uri="{9D8B030D-6E8A-4147-A177-3AD203B41FA5}">
                      <a16:colId xmlns:a16="http://schemas.microsoft.com/office/drawing/2014/main" val="329806621"/>
                    </a:ext>
                  </a:extLst>
                </a:gridCol>
                <a:gridCol w="2396788">
                  <a:extLst>
                    <a:ext uri="{9D8B030D-6E8A-4147-A177-3AD203B41FA5}">
                      <a16:colId xmlns:a16="http://schemas.microsoft.com/office/drawing/2014/main" val="3041867786"/>
                    </a:ext>
                  </a:extLst>
                </a:gridCol>
                <a:gridCol w="4888671">
                  <a:extLst>
                    <a:ext uri="{9D8B030D-6E8A-4147-A177-3AD203B41FA5}">
                      <a16:colId xmlns:a16="http://schemas.microsoft.com/office/drawing/2014/main" val="240768777"/>
                    </a:ext>
                  </a:extLst>
                </a:gridCol>
                <a:gridCol w="2613748">
                  <a:extLst>
                    <a:ext uri="{9D8B030D-6E8A-4147-A177-3AD203B41FA5}">
                      <a16:colId xmlns:a16="http://schemas.microsoft.com/office/drawing/2014/main" val="2120008288"/>
                    </a:ext>
                  </a:extLst>
                </a:gridCol>
              </a:tblGrid>
              <a:tr h="217813">
                <a:tc>
                  <a:txBody>
                    <a:bodyPr/>
                    <a:lstStyle/>
                    <a:p>
                      <a:r>
                        <a:rPr lang="en-SG" sz="1200" dirty="0"/>
                        <a:t>Themes (1/2)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Indicators (Post-Only)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Validated Scales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517023"/>
                  </a:ext>
                </a:extLst>
              </a:tr>
              <a:tr h="1439987">
                <a:tc rowSpan="4">
                  <a:txBody>
                    <a:bodyPr/>
                    <a:lstStyle/>
                    <a:p>
                      <a:pPr marL="0" indent="0">
                        <a:spcAft>
                          <a:spcPts val="200"/>
                        </a:spcAft>
                        <a:buNone/>
                      </a:pPr>
                      <a:r>
                        <a:rPr lang="en-SG" sz="1200" b="1" u="none" dirty="0"/>
                        <a:t>Caring for Self: Holistic Well-Being </a:t>
                      </a:r>
                    </a:p>
                    <a:p>
                      <a:pPr marL="228600" indent="-228600">
                        <a:spcAft>
                          <a:spcPts val="200"/>
                        </a:spcAft>
                        <a:buAutoNum type="arabicParenR"/>
                      </a:pPr>
                      <a:endParaRPr lang="en-SG" sz="1200" b="1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Target: Youths (recipients)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Objective: Build intrapersonal and interpersonal resources within youths to enable them to manage their well-being and self-help.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Outcome: Youths are thriving and have a positive sense of well-being.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dirty="0"/>
                      </a:br>
                      <a:r>
                        <a:rPr lang="en-US" sz="1200" dirty="0"/>
                        <a:t>Future-ready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I am more confident about my future as a whole.*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u="sng" dirty="0"/>
                        <a:t>Resilience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dirty="0"/>
                        <a:t>Youths are more confident, versatile, and better equipped to deal with stressors and recover from set-backs.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dirty="0"/>
                        <a:t>(e.g., coping skills, stress management techniques)</a:t>
                      </a:r>
                      <a:endParaRPr lang="en-SG" sz="1200" i="1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SG" sz="1200" dirty="0"/>
                        <a:t>Confidence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I have a stronger belief in my ability to succeed in the things I want to do.*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I am more confident I can succeed when I try my best.</a:t>
                      </a:r>
                    </a:p>
                    <a:p>
                      <a:pPr marL="0" indent="0"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endParaRPr lang="en-SG" sz="1200" dirty="0"/>
                    </a:p>
                    <a:p>
                      <a:pPr marL="0" indent="0"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SG" sz="1200" dirty="0"/>
                        <a:t>Tenacity [YDO]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3"/>
                          </a:solidFill>
                        </a:rPr>
                        <a:t>I am better able to persevere in the face of challenges.*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3"/>
                          </a:solidFill>
                        </a:rPr>
                        <a:t>I am less likely to give up even after experiencing failure.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Self-Perception</a:t>
                      </a:r>
                    </a:p>
                    <a:p>
                      <a:pPr marL="171450" indent="-171450"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Resilience: Brief Resilience Scale (BRS)</a:t>
                      </a:r>
                    </a:p>
                    <a:p>
                      <a:pPr marL="171450" indent="-171450"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Coping Competence &amp; Confidence: Coping Competence Questionnaire (CCQ), Coping Self-Efficacy Scale (CSES)</a:t>
                      </a:r>
                    </a:p>
                    <a:p>
                      <a:pPr marL="171450" indent="-171450"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Experience of Stress: Perceived Stress Scale (PSS)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256069"/>
                  </a:ext>
                </a:extLst>
              </a:tr>
              <a:tr h="166586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b="1" u="non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u="sng" dirty="0"/>
                        <a:t>Self-management</a:t>
                      </a:r>
                      <a:r>
                        <a:rPr lang="en-SG" sz="1200" dirty="0"/>
                        <a:t>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dirty="0"/>
                        <a:t>Youths are more </a:t>
                      </a: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self-aware and adept at monitoring and managing their well-being in daily life.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(e.g., self-care strategies, goal-setting) </a:t>
                      </a:r>
                      <a:endPara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SG" sz="1200" dirty="0"/>
                        <a:t>Self-Empowerment [Prog Feedback]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am better able to understand the factors that contribute to my overall well-being.</a:t>
                      </a: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I have a stronger belief that it is important to </a:t>
                      </a:r>
                      <a:r>
                        <a:rPr lang="en-US" sz="1200" dirty="0" err="1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prioritise</a:t>
                      </a: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 my wellbeing.*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3"/>
                          </a:solidFill>
                          <a:sym typeface="Wingdings" panose="05000000000000000000" pitchFamily="2" charset="2"/>
                        </a:rPr>
                        <a:t>I am more likely to </a:t>
                      </a:r>
                      <a:r>
                        <a:rPr lang="en-SG" sz="1200" dirty="0">
                          <a:solidFill>
                            <a:schemeClr val="accent3"/>
                          </a:solidFill>
                          <a:sym typeface="Wingdings" panose="05000000000000000000" pitchFamily="2" charset="2"/>
                        </a:rPr>
                        <a:t>make a conscious effort to manage my well-being.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SG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SG" sz="1200" dirty="0"/>
                        <a:t>Proactiveness [Prog Feedback]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3"/>
                          </a:solidFill>
                        </a:rPr>
                        <a:t>I am more likely to take initiative to manage my well-being.*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3"/>
                          </a:solidFill>
                        </a:rPr>
                        <a:t>I am more likely to seize the opportunity to improve my well-being whenever I see one.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Sense of Empowerment: Personal Empowerment Scale (PES)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Self-Efficacy: Mindfulness-Based Self-Efficacy Scale – Revised (MSES-R), Equanimity and Taking Responsibility Subscales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Self-Care </a:t>
                      </a:r>
                      <a:r>
                        <a:rPr lang="en-US" sz="1200" dirty="0" err="1"/>
                        <a:t>Behaviours</a:t>
                      </a:r>
                      <a:r>
                        <a:rPr lang="en-US" sz="1200" dirty="0"/>
                        <a:t>/ Actions: Mindful Self-Care Scale (MSCS)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870972"/>
                  </a:ext>
                </a:extLst>
              </a:tr>
              <a:tr h="127461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u="sng"/>
                        <a:t>Help-seeking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/>
                        <a:t>Youths are more prepared to </a:t>
                      </a:r>
                      <a:r>
                        <a:rPr lang="en-SG" sz="1200" b="0" u="none"/>
                        <a:t>navigate </a:t>
                      </a:r>
                      <a:r>
                        <a:rPr kumimoji="0" lang="en-US" sz="12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well-being resources and access/ utilise support in schools, workplaces and community.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kumimoji="0" lang="en-US" sz="12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(e.g., wayfinding, self-expression)</a:t>
                      </a:r>
                      <a:endParaRPr lang="en-SG" sz="1200" i="1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dirty="0"/>
                        <a:t>Self-Advocacy [Prog Feedback]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am more aware of resources that can enhance my well-being.*</a:t>
                      </a: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I am more likely to seek help when faced with challenges that I cannot manage alone.*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am better able to express my needs and ask for support in various settings.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Help-Seeking Attitudes: General Help-Seeking Questionnaire (GHSQ)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411729"/>
                  </a:ext>
                </a:extLst>
              </a:tr>
              <a:tr h="838984"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u="sng" dirty="0"/>
                        <a:t>Social capital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dirty="0"/>
                        <a:t>Youths are able to </a:t>
                      </a:r>
                      <a:r>
                        <a:rPr lang="en-US" sz="1200" b="0" u="none" dirty="0"/>
                        <a:t>identify and build support networks in their communities</a:t>
                      </a:r>
                      <a:r>
                        <a:rPr lang="en-SG" sz="1200" b="0" u="none" dirty="0"/>
                        <a:t>.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b="0" u="none" dirty="0"/>
                        <a:t>(e.g., mentoring, social </a:t>
                      </a:r>
                      <a:r>
                        <a:rPr lang="en-SG" sz="1200" b="0" u="none" dirty="0">
                          <a:solidFill>
                            <a:schemeClr val="tx1"/>
                          </a:solidFill>
                        </a:rPr>
                        <a:t>mixing</a:t>
                      </a:r>
                      <a:r>
                        <a:rPr lang="en-SG" sz="1200" b="0" u="none" dirty="0"/>
                        <a:t>)</a:t>
                      </a:r>
                      <a:endParaRPr lang="en-SG" sz="1200" i="1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dirty="0"/>
                        <a:t>Relationship-Building [Prog Feedback]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I have a stronger belief that it is important to foster a sense of belonging and support. 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am better able to build and maintain supportive relationships.*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Perceived Support: Perceived Social Support Scale (PSSS)</a:t>
                      </a:r>
                    </a:p>
                    <a:p>
                      <a:pPr marL="171450" indent="-171450"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Connectedness: Social Connectedness Scale – Revised (SCS-R)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75032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ECDBF19-6BAA-F058-DAB0-F681230590EC}"/>
              </a:ext>
            </a:extLst>
          </p:cNvPr>
          <p:cNvGraphicFramePr>
            <a:graphicFrameLocks noGrp="1"/>
          </p:cNvGraphicFramePr>
          <p:nvPr/>
        </p:nvGraphicFramePr>
        <p:xfrm>
          <a:off x="308344" y="5030152"/>
          <a:ext cx="1733107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774">
                  <a:extLst>
                    <a:ext uri="{9D8B030D-6E8A-4147-A177-3AD203B41FA5}">
                      <a16:colId xmlns:a16="http://schemas.microsoft.com/office/drawing/2014/main" val="2239550494"/>
                    </a:ext>
                  </a:extLst>
                </a:gridCol>
                <a:gridCol w="1459333">
                  <a:extLst>
                    <a:ext uri="{9D8B030D-6E8A-4147-A177-3AD203B41FA5}">
                      <a16:colId xmlns:a16="http://schemas.microsoft.com/office/drawing/2014/main" val="239009347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SG" sz="1050" u="sng" dirty="0"/>
                        <a:t>Question type</a:t>
                      </a:r>
                    </a:p>
                  </a:txBody>
                  <a:tcPr>
                    <a:lnL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14968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050" dirty="0"/>
                        <a:t>Awareness</a:t>
                      </a:r>
                    </a:p>
                  </a:txBody>
                  <a:tcPr>
                    <a:lnL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1369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050" dirty="0"/>
                        <a:t>Attitude</a:t>
                      </a:r>
                    </a:p>
                  </a:txBody>
                  <a:tcPr>
                    <a:lnL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7752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050" dirty="0"/>
                        <a:t>Behaviour</a:t>
                      </a:r>
                    </a:p>
                  </a:txBody>
                  <a:tcPr>
                    <a:lnL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8092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050" dirty="0"/>
                        <a:t>State</a:t>
                      </a:r>
                    </a:p>
                  </a:txBody>
                  <a:tcPr>
                    <a:lnL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720567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n-US" sz="1050" i="1" dirty="0"/>
                        <a:t>* compulsory  statements </a:t>
                      </a:r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283709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4CD5D2-DD20-0EA5-4F3E-F9263DAF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5ADDA-0716-4904-A941-1A1FF8D54F74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473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5021ECD-DFC7-C58B-16CE-588C1B089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677253"/>
              </p:ext>
            </p:extLst>
          </p:nvPr>
        </p:nvGraphicFramePr>
        <p:xfrm>
          <a:off x="223818" y="135765"/>
          <a:ext cx="11735098" cy="66307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35891">
                  <a:extLst>
                    <a:ext uri="{9D8B030D-6E8A-4147-A177-3AD203B41FA5}">
                      <a16:colId xmlns:a16="http://schemas.microsoft.com/office/drawing/2014/main" val="329806621"/>
                    </a:ext>
                  </a:extLst>
                </a:gridCol>
                <a:gridCol w="2456873">
                  <a:extLst>
                    <a:ext uri="{9D8B030D-6E8A-4147-A177-3AD203B41FA5}">
                      <a16:colId xmlns:a16="http://schemas.microsoft.com/office/drawing/2014/main" val="3041867786"/>
                    </a:ext>
                  </a:extLst>
                </a:gridCol>
                <a:gridCol w="3953163">
                  <a:extLst>
                    <a:ext uri="{9D8B030D-6E8A-4147-A177-3AD203B41FA5}">
                      <a16:colId xmlns:a16="http://schemas.microsoft.com/office/drawing/2014/main" val="240768777"/>
                    </a:ext>
                  </a:extLst>
                </a:gridCol>
                <a:gridCol w="3489171">
                  <a:extLst>
                    <a:ext uri="{9D8B030D-6E8A-4147-A177-3AD203B41FA5}">
                      <a16:colId xmlns:a16="http://schemas.microsoft.com/office/drawing/2014/main" val="128253619"/>
                    </a:ext>
                  </a:extLst>
                </a:gridCol>
              </a:tblGrid>
              <a:tr h="287055">
                <a:tc>
                  <a:txBody>
                    <a:bodyPr/>
                    <a:lstStyle/>
                    <a:p>
                      <a:r>
                        <a:rPr lang="en-SG" sz="1200" dirty="0"/>
                        <a:t>Themes (2/2)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Indicators (Post-Only)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Validated Scales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517023"/>
                  </a:ext>
                </a:extLst>
              </a:tr>
              <a:tr h="135022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1" u="none" dirty="0"/>
                        <a:t>Caring for Others: Strong Support Systems (Peers, Family &amp; Workplace)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endParaRPr lang="en-SG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Targets: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Youths (supporters)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Mentors / non-youth peers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Family members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Workplaces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endParaRPr lang="en-SG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Objective: Strengthen quality of stakeholder support to create a robust culture of care.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Outcome: Youths/ Stakeholders are equipped with knowledge and skills to support others in improving their well-being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Committed to SG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I have a stronger belief that I have a part to play in developing Singapore for the benefit of current and future generations.*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u="sng" dirty="0"/>
                        <a:t>Interpersonal awareness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dirty="0"/>
                        <a:t>Youths/ stakeholders know how to </a:t>
                      </a:r>
                      <a:r>
                        <a:rPr lang="en-US" sz="1200" dirty="0"/>
                        <a:t>observe, </a:t>
                      </a:r>
                      <a:r>
                        <a:rPr lang="en-US" sz="1200" dirty="0" err="1"/>
                        <a:t>recognise</a:t>
                      </a:r>
                      <a:r>
                        <a:rPr lang="en-US" sz="1200" dirty="0"/>
                        <a:t>, and understand the emotions, needs, and concerns of others.</a:t>
                      </a:r>
                      <a:endParaRPr lang="en-SG" sz="1200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ym typeface="Wingdings" panose="05000000000000000000" pitchFamily="2" charset="2"/>
                        </a:rPr>
                        <a:t>Empathy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 am better equipped to put myself in the shoes of others to understand how they feel.*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Recognition of Needs [Prog Feedback]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 can better identify when others are in need of support.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Emotional Intelligence: Schutte Self-Report Emotional Intelligence Test (SSEIT)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Emotional Competence: Profile of Emotional Competence (PEC)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235499"/>
                  </a:ext>
                </a:extLst>
              </a:tr>
              <a:tr h="4870540"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u="sng" dirty="0"/>
                        <a:t>Responsive support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dirty="0"/>
                        <a:t>Youths/ stakeholders </a:t>
                      </a:r>
                      <a:r>
                        <a:rPr lang="en-US" sz="1200" dirty="0"/>
                        <a:t>feel better prepared to support others in a way that is responsive to their needs.</a:t>
                      </a:r>
                      <a:endParaRPr lang="en-SG" sz="1200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dirty="0"/>
                        <a:t>Capacity to Support [Prog Feedback}</a:t>
                      </a: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better understand the ways that I can care for others.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am more knowledgeable about how to tailor support to meet individual needs.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am more aware of the effects of my actions on others. 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I am better able to support those in need.*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I have a stronger belief that my efforts to care for others will make a difference.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</a:t>
                      </a:r>
                      <a:r>
                        <a:rPr lang="en-US" sz="120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am more </a:t>
                      </a: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likely to encourage my [peers/ youths] to participate in activities that promote well-being.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endParaRPr lang="en-US" sz="1200" dirty="0">
                        <a:solidFill>
                          <a:srgbClr val="7030A0"/>
                        </a:solidFill>
                        <a:sym typeface="Wingdings" panose="05000000000000000000" pitchFamily="2" charset="2"/>
                      </a:endParaRP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Quality of Support: Intentional Peer Support Core Competencies Scale (IPSCC)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447236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824314-B630-F8DF-F8B1-DA56089DE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5ADDA-0716-4904-A941-1A1FF8D54F74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921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CA944FA-96FA-FB1B-2351-9A05C7940D02}"/>
              </a:ext>
            </a:extLst>
          </p:cNvPr>
          <p:cNvGraphicFramePr>
            <a:graphicFrameLocks noGrp="1"/>
          </p:cNvGraphicFramePr>
          <p:nvPr/>
        </p:nvGraphicFramePr>
        <p:xfrm>
          <a:off x="223818" y="135763"/>
          <a:ext cx="11735098" cy="66307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35891">
                  <a:extLst>
                    <a:ext uri="{9D8B030D-6E8A-4147-A177-3AD203B41FA5}">
                      <a16:colId xmlns:a16="http://schemas.microsoft.com/office/drawing/2014/main" val="329806621"/>
                    </a:ext>
                  </a:extLst>
                </a:gridCol>
                <a:gridCol w="2456873">
                  <a:extLst>
                    <a:ext uri="{9D8B030D-6E8A-4147-A177-3AD203B41FA5}">
                      <a16:colId xmlns:a16="http://schemas.microsoft.com/office/drawing/2014/main" val="3041867786"/>
                    </a:ext>
                  </a:extLst>
                </a:gridCol>
                <a:gridCol w="3953163">
                  <a:extLst>
                    <a:ext uri="{9D8B030D-6E8A-4147-A177-3AD203B41FA5}">
                      <a16:colId xmlns:a16="http://schemas.microsoft.com/office/drawing/2014/main" val="240768777"/>
                    </a:ext>
                  </a:extLst>
                </a:gridCol>
                <a:gridCol w="3489171">
                  <a:extLst>
                    <a:ext uri="{9D8B030D-6E8A-4147-A177-3AD203B41FA5}">
                      <a16:colId xmlns:a16="http://schemas.microsoft.com/office/drawing/2014/main" val="1921397151"/>
                    </a:ext>
                  </a:extLst>
                </a:gridCol>
              </a:tblGrid>
              <a:tr h="278462">
                <a:tc>
                  <a:txBody>
                    <a:bodyPr/>
                    <a:lstStyle/>
                    <a:p>
                      <a:r>
                        <a:rPr lang="en-SG" sz="1200" dirty="0"/>
                        <a:t>Domains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Indicators (Post-Only)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Validated Scales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517023"/>
                  </a:ext>
                </a:extLst>
              </a:tr>
              <a:tr h="25321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1" u="none" dirty="0"/>
                        <a:t>Mental Well-being</a:t>
                      </a:r>
                      <a:endParaRPr lang="en-US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latin typeface="+mn-lt"/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b="0" u="none" dirty="0"/>
                        <a:t>Youths are happy, resilient, and confident in managing stress.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endParaRPr lang="en-SG" sz="1200" b="0" u="none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SG" sz="1200" dirty="0"/>
                        <a:t>Emotional Awareness [YDO]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am more knowledgeable about how to identify symptoms of mental and emotional distress.*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SG" sz="1200" dirty="0"/>
                        <a:t>Emotional Management [YDO]</a:t>
                      </a:r>
                      <a:endParaRPr lang="en-US" sz="120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am more knowledgeable about how I can manage negative thoughts and emotions.*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am more knowledgeable about where to seek help when I have distressing thoughts and emotions beyond my control.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If I have distressing thoughts and emotions beyond my control, I am more likely to seek help.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Emotional Support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 am better able to support those struggling mentally and emotionally.*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Mental Help Seeking Attitudes Scale (MHSAS)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Mental Help Seeking Intentions Scale (MHSIS)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Barriers to Help-Seeking Scale (BHSS)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Self-Stigma of Seeking Help Scale (SSOSH)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235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Social Well-being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US" sz="1200" dirty="0"/>
                        <a:t>Youths have healthy, meaningful relationships and social connections.</a:t>
                      </a:r>
                      <a:endParaRPr lang="en-SG" sz="1200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dirty="0"/>
                        <a:t>Social Support Networks [YDO]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 feel I have people whom I can turn to for support.*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 feel I have people that I can talk with about my problems.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Perceived support: Perceived Social Support Scale (PSSS)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Social Connectedness Scale – Revised (SCS-R)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957330"/>
                  </a:ext>
                </a:extLst>
              </a:tr>
              <a:tr h="22324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Financial Well-being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dirty="0"/>
                        <a:t>Youths feel secure in their financial future.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Financial Literacy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am more knowledgeable about the steps that I can take to meet my financial goals.*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Reported Financial Well-being Scale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Affective, Physical, Relational (APR) Financial Stress Scale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010291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92376-EB3E-CE17-04FB-F7F2161CE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13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30561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56AE383-06A1-42D3-B1AF-CE22194F5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D70B90B-BED1-4715-9BFE-9622C47A2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13F7B51-47B0-5A83-B0CC-83E3D240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724" y="450870"/>
            <a:ext cx="5015638" cy="2795738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algn="ctr"/>
            <a:r>
              <a:rPr lang="en-US" spc="-100" dirty="0"/>
              <a:t>Partner with us!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824058-D873-6029-4403-BB3AB1E73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4724" y="3552605"/>
            <a:ext cx="5015638" cy="2298939"/>
          </a:xfrm>
        </p:spPr>
        <p:txBody>
          <a:bodyPr vert="horz" lIns="0" tIns="0" rIns="0" bIns="0" rtlCol="0">
            <a:normAutofit fontScale="55000" lnSpcReduction="20000"/>
          </a:bodyPr>
          <a:lstStyle/>
          <a:p>
            <a:pPr algn="ctr"/>
            <a:r>
              <a:rPr lang="en-US" dirty="0">
                <a:solidFill>
                  <a:schemeClr val="tx1">
                    <a:alpha val="58000"/>
                  </a:schemeClr>
                </a:solidFill>
              </a:rPr>
              <a:t>NYC seeks to partner with you to engage, develop and empower our youths, and this goes beyond funding!</a:t>
            </a:r>
          </a:p>
          <a:p>
            <a:pPr algn="ctr"/>
            <a:endParaRPr lang="en-US" dirty="0">
              <a:solidFill>
                <a:schemeClr val="tx1">
                  <a:alpha val="58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tx1">
                    <a:alpha val="58000"/>
                  </a:schemeClr>
                </a:solidFill>
              </a:rPr>
              <a:t>Contact us at </a:t>
            </a:r>
            <a:r>
              <a:rPr lang="en-US" dirty="0">
                <a:solidFill>
                  <a:schemeClr val="tx1">
                    <a:alpha val="58000"/>
                  </a:schemeClr>
                </a:solidFill>
                <a:hlinkClick r:id="rId2"/>
              </a:rPr>
              <a:t>Partnership_Enquiries@nyc.gov.sg</a:t>
            </a:r>
            <a:endParaRPr lang="en-US" dirty="0">
              <a:solidFill>
                <a:schemeClr val="tx1">
                  <a:alpha val="58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tx1">
                    <a:alpha val="58000"/>
                  </a:schemeClr>
                </a:solidFill>
              </a:rPr>
              <a:t>For more information on the National Youth Fund, please visit: </a:t>
            </a:r>
            <a:r>
              <a:rPr lang="en-US" dirty="0">
                <a:solidFill>
                  <a:schemeClr val="tx1">
                    <a:alpha val="58000"/>
                  </a:schemeClr>
                </a:solidFill>
                <a:hlinkClick r:id="rId3"/>
              </a:rPr>
              <a:t>https://go.gov.sg/nyf</a:t>
            </a:r>
            <a:r>
              <a:rPr lang="en-US" dirty="0">
                <a:solidFill>
                  <a:schemeClr val="tx1">
                    <a:alpha val="58000"/>
                  </a:schemeClr>
                </a:solidFill>
              </a:rPr>
              <a:t> </a:t>
            </a:r>
          </a:p>
        </p:txBody>
      </p:sp>
      <p:pic>
        <p:nvPicPr>
          <p:cNvPr id="30" name="Picture 29" descr="One in a crowd">
            <a:extLst>
              <a:ext uri="{FF2B5EF4-FFF2-40B4-BE49-F238E27FC236}">
                <a16:creationId xmlns:a16="http://schemas.microsoft.com/office/drawing/2014/main" id="{1057D3B9-BA70-BA25-7FD6-2021A3AA164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1813" r="13623"/>
          <a:stretch/>
        </p:blipFill>
        <p:spPr>
          <a:xfrm>
            <a:off x="6288276" y="10"/>
            <a:ext cx="5903725" cy="6857990"/>
          </a:xfrm>
          <a:custGeom>
            <a:avLst/>
            <a:gdLst/>
            <a:ahLst/>
            <a:cxnLst/>
            <a:rect l="l" t="t" r="r" b="b"/>
            <a:pathLst>
              <a:path w="5903725" h="6858000">
                <a:moveTo>
                  <a:pt x="17547" y="0"/>
                </a:moveTo>
                <a:lnTo>
                  <a:pt x="5903725" y="0"/>
                </a:lnTo>
                <a:lnTo>
                  <a:pt x="5903725" y="6858000"/>
                </a:lnTo>
                <a:lnTo>
                  <a:pt x="57217" y="6858000"/>
                </a:lnTo>
                <a:lnTo>
                  <a:pt x="57185" y="6699667"/>
                </a:lnTo>
                <a:cubicBezTo>
                  <a:pt x="57923" y="6526851"/>
                  <a:pt x="61039" y="6384211"/>
                  <a:pt x="67005" y="6279216"/>
                </a:cubicBezTo>
                <a:cubicBezTo>
                  <a:pt x="108514" y="5194623"/>
                  <a:pt x="-44577" y="788432"/>
                  <a:pt x="13203" y="4200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8290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B06918-D0C0-352B-5309-7867078F0198}"/>
              </a:ext>
            </a:extLst>
          </p:cNvPr>
          <p:cNvSpPr txBox="1"/>
          <p:nvPr/>
        </p:nvSpPr>
        <p:spPr>
          <a:xfrm>
            <a:off x="-354330" y="-360996"/>
            <a:ext cx="12546330" cy="74249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S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CB385-3278-CF6A-DA46-DC52A274B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97272" y="1297686"/>
            <a:ext cx="5015638" cy="269857"/>
          </a:xfrm>
        </p:spPr>
        <p:txBody>
          <a:bodyPr vert="horz" lIns="0" tIns="0" rIns="0" bIns="0" rtlCol="0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SG" sz="1500" b="1" dirty="0">
                <a:solidFill>
                  <a:schemeClr val="bg1"/>
                </a:solidFill>
              </a:rPr>
              <a:t>21 November 2024 – 19 February 2025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054B16E-B697-FCF6-06D6-40996F9F0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9800" y="2204142"/>
            <a:ext cx="5003801" cy="2543303"/>
          </a:xfrm>
          <a:solidFill>
            <a:srgbClr val="92D050"/>
          </a:solidFill>
        </p:spPr>
        <p:txBody>
          <a:bodyPr vert="horz" lIns="0" tIns="0" rIns="0" bIns="0" rtlCol="0">
            <a:normAutofit/>
          </a:bodyPr>
          <a:lstStyle/>
          <a:p>
            <a:r>
              <a:rPr lang="en-SG" dirty="0">
                <a:solidFill>
                  <a:schemeClr val="bg1">
                    <a:alpha val="58000"/>
                  </a:schemeClr>
                </a:solidFill>
                <a:latin typeface="Aptos" panose="020B0004020202020204" pitchFamily="34" charset="0"/>
              </a:rPr>
              <a:t>Objective: Build intrapersonal and interpersonal resources within youths to enable them to manage their well-being and self-help. </a:t>
            </a:r>
          </a:p>
          <a:p>
            <a:r>
              <a:rPr lang="en-SG" dirty="0">
                <a:solidFill>
                  <a:schemeClr val="bg1">
                    <a:alpha val="58000"/>
                  </a:schemeClr>
                </a:solidFill>
                <a:latin typeface="Aptos" panose="020B0004020202020204" pitchFamily="34" charset="0"/>
              </a:rPr>
              <a:t>Outcome: Youths are thriving and having a positive sense of well-being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553E3F-2384-4B3E-D96F-2C661713C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269857"/>
          </a:xfrm>
          <a:solidFill>
            <a:srgbClr val="92D050">
              <a:alpha val="89804"/>
            </a:srgbClr>
          </a:solidFill>
        </p:spPr>
        <p:txBody>
          <a:bodyPr vert="horz" wrap="square" lIns="0" tIns="0" rIns="0" bIns="0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SG" b="1" dirty="0">
                <a:solidFill>
                  <a:schemeClr val="bg1"/>
                </a:solidFill>
              </a:rPr>
              <a:t>Caring for others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E193202-5139-8C28-C08D-44E10CDF57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0238" y="2204144"/>
            <a:ext cx="5003800" cy="3007936"/>
          </a:xfrm>
          <a:solidFill>
            <a:srgbClr val="92D050"/>
          </a:solidFill>
        </p:spPr>
        <p:txBody>
          <a:bodyPr vert="horz" lIns="0" tIns="0" rIns="0" bIns="0" rtlCol="0">
            <a:noAutofit/>
          </a:bodyPr>
          <a:lstStyle/>
          <a:p>
            <a:r>
              <a:rPr lang="en-US" dirty="0">
                <a:solidFill>
                  <a:schemeClr val="bg1">
                    <a:alpha val="58000"/>
                  </a:schemeClr>
                </a:solidFill>
                <a:latin typeface="Aptos" panose="020B0004020202020204" pitchFamily="34" charset="0"/>
              </a:rPr>
              <a:t>Objective: Strengthen quality of support provided by their peers, family and colleagues for their youths to create a robust culture of care. </a:t>
            </a:r>
          </a:p>
          <a:p>
            <a:r>
              <a:rPr lang="en-US" dirty="0">
                <a:solidFill>
                  <a:schemeClr val="bg1">
                    <a:alpha val="58000"/>
                  </a:schemeClr>
                </a:solidFill>
                <a:latin typeface="Aptos" panose="020B0004020202020204" pitchFamily="34" charset="0"/>
              </a:rPr>
              <a:t>Outcome: Youths/ Stakeholders are equipped with knowledge and skills to strengthen their own well-being and support others</a:t>
            </a:r>
          </a:p>
          <a:p>
            <a:pPr marL="0" indent="0">
              <a:buNone/>
            </a:pPr>
            <a:endParaRPr lang="en-SG" dirty="0">
              <a:solidFill>
                <a:schemeClr val="bg1">
                  <a:alpha val="58000"/>
                </a:schemeClr>
              </a:solidFill>
              <a:latin typeface="Aptos" panose="020B0004020202020204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F4AC81C-80A9-3E85-892A-32DBF0AD15CA}"/>
              </a:ext>
            </a:extLst>
          </p:cNvPr>
          <p:cNvSpPr txBox="1">
            <a:spLocks/>
          </p:cNvSpPr>
          <p:nvPr/>
        </p:nvSpPr>
        <p:spPr>
          <a:xfrm>
            <a:off x="708163" y="1840698"/>
            <a:ext cx="5015638" cy="269857"/>
          </a:xfrm>
          <a:prstGeom prst="rect">
            <a:avLst/>
          </a:prstGeom>
          <a:solidFill>
            <a:srgbClr val="92D050">
              <a:alpha val="89804"/>
            </a:srgbClr>
          </a:solidFill>
        </p:spPr>
        <p:txBody>
          <a:bodyPr vert="horz" wrap="square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4"/>
              </a:buClr>
              <a:buFont typeface="The Hand Extrablack" panose="03070A02030502020204" pitchFamily="66" charset="0"/>
              <a:buNone/>
              <a:defRPr sz="1600" b="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None/>
              <a:defRPr sz="2000" b="1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None/>
              <a:defRPr sz="1800" b="1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None/>
              <a:defRPr sz="1600" b="1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None/>
              <a:defRPr sz="1600" b="1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SG" b="1" dirty="0">
                <a:solidFill>
                  <a:schemeClr val="bg1"/>
                </a:solidFill>
              </a:rPr>
              <a:t>Caring for self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9402B7-C215-DBB4-55EE-563B598B53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68" r="10282" b="78843"/>
          <a:stretch/>
        </p:blipFill>
        <p:spPr>
          <a:xfrm>
            <a:off x="1404491" y="0"/>
            <a:ext cx="9601200" cy="12508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05C1937-13A2-27CE-550A-3D2B20AF7F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580" t="26133" r="12071"/>
          <a:stretch/>
        </p:blipFill>
        <p:spPr>
          <a:xfrm>
            <a:off x="-218182" y="4934266"/>
            <a:ext cx="4080510" cy="2472911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FA92732-5EE9-10D6-AB78-5FB2D2DD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>
                <a:solidFill>
                  <a:schemeClr val="accent1"/>
                </a:solidFill>
              </a:rPr>
              <a:t>2</a:t>
            </a:fld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5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uiExpand="1" build="p" animBg="1"/>
      <p:bldP spid="9" grpId="0" uiExpand="1" build="p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47694A-3AC4-E12D-5F91-D6A2AE7C6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968795"/>
              </p:ext>
            </p:extLst>
          </p:nvPr>
        </p:nvGraphicFramePr>
        <p:xfrm>
          <a:off x="213232" y="154136"/>
          <a:ext cx="11743765" cy="6363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1631">
                  <a:extLst>
                    <a:ext uri="{9D8B030D-6E8A-4147-A177-3AD203B41FA5}">
                      <a16:colId xmlns:a16="http://schemas.microsoft.com/office/drawing/2014/main" val="1059307306"/>
                    </a:ext>
                  </a:extLst>
                </a:gridCol>
                <a:gridCol w="1826067">
                  <a:extLst>
                    <a:ext uri="{9D8B030D-6E8A-4147-A177-3AD203B41FA5}">
                      <a16:colId xmlns:a16="http://schemas.microsoft.com/office/drawing/2014/main" val="3932869556"/>
                    </a:ext>
                  </a:extLst>
                </a:gridCol>
                <a:gridCol w="1826067">
                  <a:extLst>
                    <a:ext uri="{9D8B030D-6E8A-4147-A177-3AD203B41FA5}">
                      <a16:colId xmlns:a16="http://schemas.microsoft.com/office/drawing/2014/main" val="3398353323"/>
                    </a:ext>
                  </a:extLst>
                </a:gridCol>
              </a:tblGrid>
              <a:tr h="27739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SG" sz="1400" dirty="0">
                          <a:latin typeface="+mn-lt"/>
                        </a:rPr>
                        <a:t>Themes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SG" sz="1400" dirty="0">
                          <a:latin typeface="+mn-lt"/>
                        </a:rPr>
                        <a:t>Target 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SG" sz="1400" dirty="0">
                          <a:latin typeface="+mn-lt"/>
                        </a:rPr>
                        <a:t>Youth Development Outcomes (YDOs)*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806042"/>
                  </a:ext>
                </a:extLst>
              </a:tr>
              <a:tr h="32830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u="none" dirty="0">
                          <a:latin typeface="+mn-lt"/>
                        </a:rPr>
                        <a:t>1) Caring for Self: Holistic Well-Being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latin typeface="+mn-lt"/>
                        </a:rPr>
                        <a:t>Objective: Build intrapersonal and interpersonal resources within youths to enable them to manage their well-being and self-help.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u="sng" dirty="0">
                          <a:latin typeface="+mn-lt"/>
                        </a:rPr>
                        <a:t>Outcome: Youths are thriving and having a positive sense of well-being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US" sz="1400" b="0" i="0" u="sng" dirty="0">
                          <a:latin typeface="+mn-lt"/>
                        </a:rPr>
                        <a:t>Resilience</a:t>
                      </a:r>
                      <a:r>
                        <a:rPr lang="en-US" sz="1400" b="0" u="none" dirty="0">
                          <a:latin typeface="+mn-lt"/>
                        </a:rPr>
                        <a:t>: Develop confidence, adaptability, and effective coping strategies to deal with and recover from stressors surrounding future uncertainty and emerging adulthood.</a:t>
                      </a:r>
                      <a:endParaRPr lang="en-SG" sz="1400" b="1" u="sng" dirty="0"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SG" sz="1400" b="0" i="0" u="sng" dirty="0">
                          <a:latin typeface="+mn-lt"/>
                        </a:rPr>
                        <a:t>Self-management</a:t>
                      </a:r>
                      <a:r>
                        <a:rPr lang="en-SG" sz="1400" b="0" i="0" u="none" dirty="0">
                          <a:latin typeface="+mn-lt"/>
                        </a:rPr>
                        <a:t>: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Improve self-awareness of personal needs and the ability to monitor and manage well-being in daily life.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SG" sz="1400" b="0" i="0" u="sng" dirty="0">
                          <a:latin typeface="+mn-lt"/>
                        </a:rPr>
                        <a:t>Help-seeking</a:t>
                      </a:r>
                      <a:r>
                        <a:rPr lang="en-SG" sz="1400" b="0" i="0" u="none" dirty="0">
                          <a:latin typeface="+mn-lt"/>
                        </a:rPr>
                        <a:t>: Enhance readiness and efficacy in navigating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well-being resources and accessing/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utilising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support in schools, workplaces and community to address their needs effectively.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SG" sz="1400" b="0" i="0" u="sng" dirty="0">
                          <a:latin typeface="+mn-lt"/>
                        </a:rPr>
                        <a:t>Social capital</a:t>
                      </a:r>
                      <a:r>
                        <a:rPr lang="en-SG" sz="1400" b="0" i="0" u="none" dirty="0">
                          <a:latin typeface="+mn-lt"/>
                        </a:rPr>
                        <a:t>: Acquire skills to </a:t>
                      </a:r>
                      <a:r>
                        <a:rPr lang="en-US" sz="1400" b="0" i="0" u="none" dirty="0">
                          <a:latin typeface="+mn-lt"/>
                        </a:rPr>
                        <a:t>identify and build support networks in their communities</a:t>
                      </a:r>
                      <a:r>
                        <a:rPr lang="en-SG" sz="1400" b="0" i="0" u="none" dirty="0">
                          <a:latin typeface="+mn-lt"/>
                        </a:rPr>
                        <a:t> </a:t>
                      </a:r>
                      <a:r>
                        <a:rPr lang="en-SG" sz="1400" dirty="0">
                          <a:latin typeface="+mn-lt"/>
                        </a:rPr>
                        <a:t>to cultivate a sense of belonging and stability during periods of transition.</a:t>
                      </a:r>
                      <a:endParaRPr lang="en-SG" sz="1400" b="0" i="0" u="none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SG" sz="1400" dirty="0">
                          <a:latin typeface="+mn-lt"/>
                        </a:rPr>
                        <a:t>Youth Participants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1400" dirty="0">
                          <a:latin typeface="+mn-lt"/>
                        </a:rPr>
                        <a:t>Future-ready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1400" dirty="0">
                          <a:latin typeface="+mn-lt"/>
                        </a:rPr>
                        <a:t>Confidence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1400" dirty="0">
                          <a:latin typeface="+mn-lt"/>
                        </a:rPr>
                        <a:t>Tenacity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87085"/>
                  </a:ext>
                </a:extLst>
              </a:tr>
              <a:tr h="2562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u="none" dirty="0">
                          <a:latin typeface="+mn-lt"/>
                        </a:rPr>
                        <a:t>2) Caring for Others: Strong Support Systems (Peers, Family &amp; Workplace)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</a:rPr>
                        <a:t>Objective: Strengthen quality of support provided by their peers,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family and colleagues for their youths to create a robust culture of care.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Outcome: Youths/ Stakeholders</a:t>
                      </a:r>
                      <a:r>
                        <a:rPr lang="en-US" sz="1400" b="0" u="sng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are equipped with knowledge and skills to support others in improving their well-being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latin typeface="+mn-lt"/>
                        </a:rPr>
                        <a:t>Interpersonal awareness</a:t>
                      </a: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n-lt"/>
                        </a:rPr>
                        <a:t>: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Improve ability to observe,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+mn-lt"/>
                        </a:rPr>
                        <a:t>recognise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, and understand the emotions, needs, and concerns of others.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latin typeface="+mn-lt"/>
                        </a:rPr>
                        <a:t>Responsive support</a:t>
                      </a: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n-lt"/>
                        </a:rPr>
                        <a:t>: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Enhance readiness to take action to support others in a way that is responsive and empathetic to </a:t>
                      </a:r>
                      <a:r>
                        <a:rPr lang="en-US" sz="1400" dirty="0">
                          <a:latin typeface="+mn-lt"/>
                        </a:rPr>
                        <a:t>their needs.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400" dirty="0"/>
                        <a:t>Youth Volunteers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SG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400" dirty="0"/>
                        <a:t>Youth Leaders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SG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400" dirty="0"/>
                        <a:t>If non-youths are being trained to provide support for youths, will need to show impact on youth participants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SG" sz="1400" dirty="0">
                          <a:latin typeface="+mn-lt"/>
                        </a:rPr>
                        <a:t>Committed to SG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SG" sz="1400" dirty="0">
                          <a:latin typeface="+mn-lt"/>
                        </a:rPr>
                        <a:t>Empathy</a:t>
                      </a:r>
                      <a:endParaRPr lang="en-SG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12701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157551-4CA4-2924-CA4F-F537F35D2703}"/>
              </a:ext>
            </a:extLst>
          </p:cNvPr>
          <p:cNvSpPr txBox="1"/>
          <p:nvPr/>
        </p:nvSpPr>
        <p:spPr>
          <a:xfrm>
            <a:off x="213232" y="6573059"/>
            <a:ext cx="1201782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effectLst/>
                <a:latin typeface="+mj-lt"/>
              </a:rPr>
              <a:t>Please refer to Annex A for the Pre-Post and Post-only indicators.</a:t>
            </a:r>
            <a:endParaRPr lang="en-SG" sz="1100" dirty="0">
              <a:latin typeface="+mj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C945E5-C8D1-15A6-F6E8-623A9323C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3456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7D156DC-DE8D-196C-815A-0A8B394B821D}"/>
              </a:ext>
            </a:extLst>
          </p:cNvPr>
          <p:cNvSpPr txBox="1">
            <a:spLocks/>
          </p:cNvSpPr>
          <p:nvPr/>
        </p:nvSpPr>
        <p:spPr>
          <a:xfrm>
            <a:off x="247885" y="0"/>
            <a:ext cx="10268712" cy="495918"/>
          </a:xfrm>
          <a:prstGeom prst="rect">
            <a:avLst/>
          </a:prstGeom>
          <a:solidFill>
            <a:schemeClr val="tx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 cap="all" spc="12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all" spc="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Demi Cond"/>
                <a:ea typeface="+mj-ea"/>
                <a:cs typeface="+mj-cs"/>
              </a:rPr>
              <a:t>NYF partnership grant call general information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04EB8EF-237B-7F4F-6AD7-F4A008594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85" y="762600"/>
            <a:ext cx="11751592" cy="46890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700" dirty="0">
                <a:effectLst/>
                <a:latin typeface="Aptos" panose="020B0004020202020204" pitchFamily="34" charset="0"/>
                <a:ea typeface="SimSun" panose="02010600030101010101" pitchFamily="2" charset="-122"/>
              </a:rPr>
              <a:t>NYC is inviting partners to submit proposals for the </a:t>
            </a:r>
            <a:r>
              <a:rPr lang="en-GB" sz="1700" b="1" dirty="0">
                <a:effectLst/>
                <a:latin typeface="Aptos" panose="020B0004020202020204" pitchFamily="34" charset="0"/>
                <a:ea typeface="SimSun" panose="02010600030101010101" pitchFamily="2" charset="-122"/>
              </a:rPr>
              <a:t>NYF Youth Programmes/ Capability Development (YPCD) grant.</a:t>
            </a:r>
          </a:p>
          <a:p>
            <a:r>
              <a:rPr lang="en-US" sz="1700" dirty="0">
                <a:latin typeface="Aptos" panose="020B0004020202020204" pitchFamily="34" charset="0"/>
              </a:rPr>
              <a:t>Applications will only be accepted during the partnership grant call period (21 November 2024 – 19 February 2025). Projects should fall within the specified themes, unless otherwise specified, and will be evaluated on a first-come, first-served basis.</a:t>
            </a:r>
          </a:p>
          <a:p>
            <a:pPr marL="0" indent="0">
              <a:buNone/>
            </a:pPr>
            <a:endParaRPr lang="en-GB" sz="1700" b="1" dirty="0">
              <a:effectLst/>
              <a:latin typeface="Aptos" panose="020B0004020202020204" pitchFamily="34" charset="0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sz="1600" u="sng" dirty="0">
                <a:latin typeface="Aptos" panose="020B0004020202020204" pitchFamily="34" charset="0"/>
              </a:rPr>
              <a:t>Eligibility Criteria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ptos" panose="020B0004020202020204" pitchFamily="34" charset="0"/>
              </a:rPr>
              <a:t>All </a:t>
            </a:r>
            <a:r>
              <a:rPr lang="en-US" sz="1600" dirty="0" err="1">
                <a:latin typeface="Aptos" panose="020B0004020202020204" pitchFamily="34" charset="0"/>
              </a:rPr>
              <a:t>organisations</a:t>
            </a:r>
            <a:r>
              <a:rPr lang="en-US" sz="1600" dirty="0">
                <a:latin typeface="Aptos" panose="020B0004020202020204" pitchFamily="34" charset="0"/>
              </a:rPr>
              <a:t> must be registered in Singapore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>
                <a:latin typeface="Aptos" panose="020B0004020202020204" pitchFamily="34" charset="0"/>
              </a:rPr>
              <a:t>Not-for-profit </a:t>
            </a:r>
            <a:r>
              <a:rPr lang="en-US" sz="1600" dirty="0" err="1">
                <a:latin typeface="Aptos" panose="020B0004020202020204" pitchFamily="34" charset="0"/>
              </a:rPr>
              <a:t>organisations</a:t>
            </a:r>
            <a:r>
              <a:rPr lang="en-US" sz="1600" dirty="0">
                <a:latin typeface="Aptos" panose="020B0004020202020204" pitchFamily="34" charset="0"/>
              </a:rPr>
              <a:t> or not-for-profit young start-ups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>
                <a:latin typeface="Aptos" panose="020B0004020202020204" pitchFamily="34" charset="0"/>
              </a:rPr>
              <a:t>Social Service Agencies (SSAs)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>
                <a:latin typeface="Aptos" panose="020B0004020202020204" pitchFamily="34" charset="0"/>
              </a:rPr>
              <a:t>Institutes of Higher Learning (IHLs)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>
                <a:latin typeface="Aptos" panose="020B0004020202020204" pitchFamily="34" charset="0"/>
              </a:rPr>
              <a:t>Social Enterprises (SEs), whose business or key initiatives are primarily focused on engaging and developing youths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600" dirty="0">
                <a:latin typeface="Aptos" panose="020B0004020202020204" pitchFamily="34" charset="0"/>
              </a:rPr>
              <a:t>Projects must be targeted at youths (aged 15 to 35 years old) and involve Singaporeans/ Singapore Permanent Residents (PRs).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600" dirty="0">
                <a:latin typeface="Aptos" panose="020B0004020202020204" pitchFamily="34" charset="0"/>
              </a:rPr>
              <a:t>Projects should not undermine Government agencies/ public institutions. </a:t>
            </a:r>
            <a:endParaRPr lang="en-SG" sz="1600" dirty="0">
              <a:latin typeface="Aptos" panose="020B00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Aptos" panose="020B0004020202020204" pitchFamily="34" charset="0"/>
              </a:rPr>
              <a:t> Projects should not have content held objectionable by the public, or that may adversely affect social cohesion in Singapore. </a:t>
            </a:r>
            <a:endParaRPr lang="en-SG" sz="1600" dirty="0">
              <a:latin typeface="Aptos" panose="020B00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Aptos" panose="020B0004020202020204" pitchFamily="34" charset="0"/>
              </a:rPr>
              <a:t> Project should not be utilised as platforms to solicit feedback on or suggest changes to Government policies.</a:t>
            </a:r>
            <a:endParaRPr lang="en-SG" sz="1600" dirty="0">
              <a:latin typeface="Aptos" panose="020B00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Aptos" panose="020B0004020202020204" pitchFamily="34" charset="0"/>
              </a:rPr>
              <a:t> Projects which have not started. </a:t>
            </a:r>
          </a:p>
          <a:p>
            <a:pPr marL="0" indent="0">
              <a:buNone/>
            </a:pPr>
            <a:endParaRPr lang="en-SG" sz="1600" dirty="0">
              <a:latin typeface="Aptos" panose="020B0004020202020204" pitchFamily="34" charset="0"/>
            </a:endParaRPr>
          </a:p>
          <a:p>
            <a:endParaRPr lang="en-SG" sz="170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dirty="0">
              <a:latin typeface="Aptos" panose="020B00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57F6F0-72B5-7F87-444B-D26AD93BF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22436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7D156DC-DE8D-196C-815A-0A8B394B821D}"/>
              </a:ext>
            </a:extLst>
          </p:cNvPr>
          <p:cNvSpPr txBox="1">
            <a:spLocks/>
          </p:cNvSpPr>
          <p:nvPr/>
        </p:nvSpPr>
        <p:spPr>
          <a:xfrm>
            <a:off x="247885" y="0"/>
            <a:ext cx="10268712" cy="495918"/>
          </a:xfrm>
          <a:prstGeom prst="rect">
            <a:avLst/>
          </a:prstGeom>
          <a:solidFill>
            <a:schemeClr val="tx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 cap="all" spc="12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all" spc="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Demi Cond"/>
                <a:ea typeface="+mj-ea"/>
                <a:cs typeface="+mj-cs"/>
              </a:rPr>
              <a:t>NYF partnership grant call general information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04EB8EF-237B-7F4F-6AD7-F4A008594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85" y="723206"/>
            <a:ext cx="10717033" cy="5910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u="sng" dirty="0">
                <a:latin typeface="Aptos" panose="020B0004020202020204" pitchFamily="34" charset="0"/>
                <a:ea typeface="SimSun" panose="02010600030101010101" pitchFamily="2" charset="-122"/>
              </a:rPr>
              <a:t>Funding Considerations</a:t>
            </a:r>
            <a:endParaRPr lang="en-US" sz="1600" u="sng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SG" sz="1600" dirty="0">
                <a:latin typeface="Aptos" panose="020B0004020202020204" pitchFamily="34" charset="0"/>
                <a:ea typeface="SimSun" panose="02010600030101010101" pitchFamily="2" charset="-122"/>
              </a:rPr>
              <a:t>Project should: </a:t>
            </a:r>
          </a:p>
          <a:p>
            <a:pPr>
              <a:lnSpc>
                <a:spcPct val="115000"/>
              </a:lnSpc>
            </a:pPr>
            <a:r>
              <a:rPr lang="en-SG" sz="1600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Address a</a:t>
            </a:r>
            <a:r>
              <a:rPr lang="en-SG" sz="1600" b="1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 critical gap or emerging youth need</a:t>
            </a:r>
            <a:r>
              <a:rPr lang="en-SG" sz="1600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.</a:t>
            </a:r>
          </a:p>
          <a:p>
            <a:pPr>
              <a:lnSpc>
                <a:spcPct val="115000"/>
              </a:lnSpc>
            </a:pPr>
            <a:r>
              <a:rPr lang="en-SG" sz="1600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Align with NYC's </a:t>
            </a:r>
            <a:r>
              <a:rPr lang="en-SG" sz="1600" b="1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strategic focus and priority </a:t>
            </a:r>
            <a:r>
              <a:rPr lang="en-SG" sz="1600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area.</a:t>
            </a:r>
          </a:p>
          <a:p>
            <a:pPr>
              <a:lnSpc>
                <a:spcPct val="115000"/>
              </a:lnSpc>
            </a:pPr>
            <a:r>
              <a:rPr lang="en-SG" sz="1600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Possess a </a:t>
            </a:r>
            <a:r>
              <a:rPr lang="en-SG" sz="1600" b="1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unique value proposition</a:t>
            </a:r>
            <a:r>
              <a:rPr lang="en-SG" sz="1600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 and </a:t>
            </a:r>
            <a:r>
              <a:rPr lang="en-SG" sz="1600" b="1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creates impact</a:t>
            </a:r>
            <a:r>
              <a:rPr lang="en-SG" sz="1600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 in the youth/youth sector.</a:t>
            </a:r>
          </a:p>
          <a:p>
            <a:pPr>
              <a:lnSpc>
                <a:spcPct val="115000"/>
              </a:lnSpc>
            </a:pPr>
            <a:r>
              <a:rPr lang="en-SG" sz="1600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Include sufficient</a:t>
            </a:r>
            <a:r>
              <a:rPr lang="en-SG" sz="1600" b="1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 risk mitigation strategies and impact evaluation</a:t>
            </a:r>
            <a:r>
              <a:rPr lang="en-SG" sz="1600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.</a:t>
            </a:r>
          </a:p>
          <a:p>
            <a:pPr>
              <a:lnSpc>
                <a:spcPct val="115000"/>
              </a:lnSpc>
            </a:pPr>
            <a:r>
              <a:rPr lang="en-SG" sz="1600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Involve </a:t>
            </a:r>
            <a:r>
              <a:rPr lang="en-SG" sz="1600" b="1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broad and diverse youth audiences</a:t>
            </a:r>
            <a:r>
              <a:rPr lang="en-SG" sz="1600" u="none" strike="noStrike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, especially those requiring more support, such as vulnerable youth.</a:t>
            </a:r>
          </a:p>
          <a:p>
            <a:pPr marL="0" indent="0">
              <a:buNone/>
            </a:pPr>
            <a:endParaRPr lang="en-SG" sz="1600" u="sng" dirty="0">
              <a:latin typeface="Aptos" panose="020B0004020202020204" pitchFamily="34" charset="0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n-SG" sz="1600" u="sng" dirty="0">
                <a:latin typeface="Aptos" panose="020B0004020202020204" pitchFamily="34" charset="0"/>
                <a:ea typeface="SimSun" panose="02010600030101010101" pitchFamily="2" charset="-122"/>
              </a:rPr>
              <a:t>Funding Quantum</a:t>
            </a:r>
            <a:endParaRPr lang="en-US" sz="1600" u="sng" dirty="0">
              <a:latin typeface="Aptos" panose="020B0004020202020204" pitchFamily="34" charset="0"/>
            </a:endParaRPr>
          </a:p>
          <a:p>
            <a:r>
              <a:rPr lang="en-SG" sz="1600" dirty="0">
                <a:latin typeface="Aptos" panose="020B0004020202020204" pitchFamily="34" charset="0"/>
              </a:rPr>
              <a:t>For projects that falls within a priority theme, successful applicants can receive funding of up to 80% of total allowable project cost, capped at $100,000 per project. </a:t>
            </a:r>
            <a:endParaRPr lang="en-SG" sz="1600" strike="sngStrike" dirty="0">
              <a:highlight>
                <a:srgbClr val="FFFF00"/>
              </a:highlight>
              <a:latin typeface="Aptos" panose="020B0004020202020204" pitchFamily="34" charset="0"/>
            </a:endParaRPr>
          </a:p>
          <a:p>
            <a:r>
              <a:rPr lang="en-GB" sz="1600" dirty="0">
                <a:latin typeface="Aptos" panose="020B0004020202020204" pitchFamily="34" charset="0"/>
              </a:rPr>
              <a:t>For projects outside of the grant call priority themes (i.e. Others), NYF grant will be capped at a maximum of $50,000 per project, or up to 80% of total allowable project cost, whichever is lower. </a:t>
            </a:r>
            <a:endParaRPr lang="en-SG" sz="1600" dirty="0">
              <a:latin typeface="Aptos" panose="020B0004020202020204" pitchFamily="34" charset="0"/>
            </a:endParaRPr>
          </a:p>
          <a:p>
            <a:pPr>
              <a:tabLst>
                <a:tab pos="810260" algn="l"/>
              </a:tabLst>
            </a:pPr>
            <a:r>
              <a:rPr lang="en-GB" sz="1600" dirty="0">
                <a:latin typeface="Aptos" panose="020B0004020202020204" pitchFamily="34" charset="0"/>
              </a:rPr>
              <a:t> Projects that demonstrate exceeding merits in terms of project scale and impact may be considered for higher funding, beyond $100,000 per project. These applicants will be required to pitch the project to an external panel for evaluation. </a:t>
            </a:r>
            <a:r>
              <a:rPr lang="en-US" sz="1600" dirty="0">
                <a:latin typeface="Aptos" panose="020B0004020202020204" pitchFamily="34" charset="0"/>
              </a:rPr>
              <a:t>Invitation to pitch does not constitute a guarantee of grant approval. </a:t>
            </a:r>
            <a:endParaRPr lang="en-GB" sz="1600" dirty="0">
              <a:latin typeface="Aptos" panose="020B0004020202020204" pitchFamily="34" charset="0"/>
            </a:endParaRPr>
          </a:p>
          <a:p>
            <a:pPr>
              <a:tabLst>
                <a:tab pos="810260" algn="l"/>
              </a:tabLst>
            </a:pPr>
            <a:r>
              <a:rPr lang="en-SG" sz="1600" dirty="0">
                <a:latin typeface="Aptos" panose="020B0004020202020204" pitchFamily="34" charset="0"/>
              </a:rPr>
              <a:t>Please note that the NYF grant goes towards the project deficit.  </a:t>
            </a:r>
            <a:endParaRPr lang="en-GB" sz="1600" dirty="0">
              <a:latin typeface="Aptos" panose="020B0004020202020204" pitchFamily="34" charset="0"/>
            </a:endParaRPr>
          </a:p>
          <a:p>
            <a:pPr marL="0" indent="0">
              <a:buNone/>
              <a:tabLst>
                <a:tab pos="810260" algn="l"/>
              </a:tabLst>
            </a:pPr>
            <a:endParaRPr lang="en-SG" sz="1600" dirty="0">
              <a:latin typeface="Aptos" panose="020B00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BFC7FE-42CE-77EF-C217-4835376C0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06952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0498F7FA-6275-BFB5-E2EE-D9C8D8392779}"/>
              </a:ext>
            </a:extLst>
          </p:cNvPr>
          <p:cNvGrpSpPr/>
          <p:nvPr/>
        </p:nvGrpSpPr>
        <p:grpSpPr>
          <a:xfrm>
            <a:off x="551454" y="1131389"/>
            <a:ext cx="11154875" cy="376934"/>
            <a:chOff x="2148923" y="5767667"/>
            <a:chExt cx="19689580" cy="75386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B7585E1-8DF9-F14C-B834-00638FDE4887}"/>
                </a:ext>
              </a:extLst>
            </p:cNvPr>
            <p:cNvGrpSpPr/>
            <p:nvPr/>
          </p:nvGrpSpPr>
          <p:grpSpPr>
            <a:xfrm>
              <a:off x="2148923" y="5767667"/>
              <a:ext cx="19689580" cy="753868"/>
              <a:chOff x="2138378" y="7741211"/>
              <a:chExt cx="20068288" cy="1186472"/>
            </a:xfrm>
          </p:grpSpPr>
          <p:sp>
            <p:nvSpPr>
              <p:cNvPr id="49" name="Straight Connector 48">
                <a:extLst>
                  <a:ext uri="{FF2B5EF4-FFF2-40B4-BE49-F238E27FC236}">
                    <a16:creationId xmlns:a16="http://schemas.microsoft.com/office/drawing/2014/main" id="{A8F8AC7D-E4B3-D347-82D5-E0114D7D72AB}"/>
                  </a:ext>
                </a:extLst>
              </p:cNvPr>
              <p:cNvSpPr/>
              <p:nvPr/>
            </p:nvSpPr>
            <p:spPr>
              <a:xfrm>
                <a:off x="2138378" y="7741211"/>
                <a:ext cx="20068288" cy="0"/>
              </a:xfrm>
              <a:prstGeom prst="line">
                <a:avLst/>
              </a:prstGeom>
              <a:ln>
                <a:solidFill>
                  <a:srgbClr val="EC068E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4320" tIns="4320" rIns="4320" bIns="4320" anchor="ctr" anchorCtr="1" compatLnSpc="0"/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anose="020B0604020202020204" pitchFamily="34" charset="0"/>
                  <a:ea typeface="Arial Unicode MS" pitchFamily="2"/>
                  <a:cs typeface="Helvetica" panose="020B0604020202020204" pitchFamily="34" charset="0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BCA836C-D1FC-BE40-B543-F009E2E0CD14}"/>
                  </a:ext>
                </a:extLst>
              </p:cNvPr>
              <p:cNvSpPr txBox="1"/>
              <p:nvPr/>
            </p:nvSpPr>
            <p:spPr>
              <a:xfrm>
                <a:off x="2969947" y="7958896"/>
                <a:ext cx="1226236" cy="96878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" panose="020B0604020202020204" pitchFamily="34" charset="0"/>
                    <a:ea typeface="Lato" panose="020F0502020204030203" pitchFamily="34" charset="0"/>
                    <a:cs typeface="Helvetica" panose="020B0604020202020204" pitchFamily="34" charset="0"/>
                  </a:rPr>
                  <a:t>Apply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F7F8D7-6D38-0249-A3E2-634FD83273CB}"/>
                  </a:ext>
                </a:extLst>
              </p:cNvPr>
              <p:cNvSpPr txBox="1"/>
              <p:nvPr/>
            </p:nvSpPr>
            <p:spPr>
              <a:xfrm>
                <a:off x="12393219" y="7958896"/>
                <a:ext cx="3800955" cy="96878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" panose="020B0604020202020204" pitchFamily="34" charset="0"/>
                    <a:ea typeface="Lato" panose="020F0502020204030203" pitchFamily="34" charset="0"/>
                    <a:cs typeface="Helvetica" panose="020B0604020202020204" pitchFamily="34" charset="0"/>
                  </a:rPr>
                  <a:t>Approval/ Rejection</a:t>
                </a: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7BE2E1A-6D73-DFF8-6649-29E3FBA6EEE4}"/>
                </a:ext>
              </a:extLst>
            </p:cNvPr>
            <p:cNvSpPr txBox="1"/>
            <p:nvPr/>
          </p:nvSpPr>
          <p:spPr>
            <a:xfrm>
              <a:off x="8170733" y="5877433"/>
              <a:ext cx="1310615" cy="61555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anose="020B0604020202020204" pitchFamily="34" charset="0"/>
                  <a:ea typeface="Lato" panose="020F0502020204030203" pitchFamily="34" charset="0"/>
                  <a:cs typeface="Helvetica" panose="020B0604020202020204" pitchFamily="34" charset="0"/>
                </a:rPr>
                <a:t>Clarify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B51B693-39BC-3BDF-5FBE-19530E6E34E5}"/>
                </a:ext>
              </a:extLst>
            </p:cNvPr>
            <p:cNvSpPr txBox="1"/>
            <p:nvPr/>
          </p:nvSpPr>
          <p:spPr>
            <a:xfrm>
              <a:off x="17719914" y="5882675"/>
              <a:ext cx="3820360" cy="61555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anose="020B0604020202020204" pitchFamily="34" charset="0"/>
                  <a:ea typeface="Lato" panose="020F0502020204030203" pitchFamily="34" charset="0"/>
                  <a:cs typeface="Helvetica" panose="020B0604020202020204" pitchFamily="34" charset="0"/>
                </a:rPr>
                <a:t>Project Implementation</a:t>
              </a:r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68813C4-CB78-38A7-4242-08AC9D2E32B4}"/>
              </a:ext>
            </a:extLst>
          </p:cNvPr>
          <p:cNvCxnSpPr>
            <a:cxnSpLocks/>
            <a:stCxn id="19" idx="2"/>
            <a:endCxn id="33" idx="0"/>
          </p:cNvCxnSpPr>
          <p:nvPr/>
        </p:nvCxnSpPr>
        <p:spPr>
          <a:xfrm>
            <a:off x="4334288" y="1494049"/>
            <a:ext cx="3873" cy="17660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Subtitle 2">
            <a:extLst>
              <a:ext uri="{FF2B5EF4-FFF2-40B4-BE49-F238E27FC236}">
                <a16:creationId xmlns:a16="http://schemas.microsoft.com/office/drawing/2014/main" id="{FC5D4767-9102-4668-7544-5E65F4C54B7C}"/>
              </a:ext>
            </a:extLst>
          </p:cNvPr>
          <p:cNvSpPr txBox="1">
            <a:spLocks/>
          </p:cNvSpPr>
          <p:nvPr/>
        </p:nvSpPr>
        <p:spPr>
          <a:xfrm>
            <a:off x="3061352" y="1670656"/>
            <a:ext cx="2553617" cy="3269684"/>
          </a:xfrm>
          <a:prstGeom prst="rect">
            <a:avLst/>
          </a:prstGeom>
        </p:spPr>
        <p:txBody>
          <a:bodyPr vert="horz" wrap="square" lIns="108717" tIns="54359" rIns="108717" bIns="5435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1087636" rtl="0" eaLnBrk="1" fontAlgn="auto" latinLnBrk="0" hangingPunct="1">
              <a:lnSpc>
                <a:spcPts val="21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1-on-1 </a:t>
            </a:r>
            <a:r>
              <a:rPr lang="en-US" sz="1400" dirty="0" err="1">
                <a:solidFill>
                  <a:prstClr val="black"/>
                </a:solidFill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AskPL</a:t>
            </a:r>
            <a:r>
              <a:rPr lang="en-US" sz="1400" dirty="0">
                <a:solidFill>
                  <a:prstClr val="black"/>
                </a:solidFill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 Grant Consult Clinics (</a:t>
            </a:r>
            <a:r>
              <a:rPr lang="en-US" sz="1400" b="1" dirty="0">
                <a:solidFill>
                  <a:prstClr val="black"/>
                </a:solidFill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4 Dec/ 18 Dec/ 15 Jan</a:t>
            </a:r>
            <a:r>
              <a:rPr lang="en-US" sz="1400" dirty="0">
                <a:solidFill>
                  <a:prstClr val="black"/>
                </a:solidFill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) to raise enquiries and discuss proposal ideas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Lato Light" panose="020F0502020204030203" pitchFamily="34" charset="0"/>
              <a:cs typeface="Helvetica" panose="020B0604020202020204" pitchFamily="34" charset="0"/>
            </a:endParaRPr>
          </a:p>
          <a:p>
            <a:pPr marL="228600" marR="0" lvl="0" indent="-228600" algn="l" defTabSz="1087636" rtl="0" eaLnBrk="1" fontAlgn="auto" latinLnBrk="0" hangingPunct="1">
              <a:lnSpc>
                <a:spcPts val="21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Applicant may begin outreach to other stakeholders, or apply for co-funding from other sources</a:t>
            </a:r>
          </a:p>
          <a:p>
            <a:pPr marL="228600" marR="0" lvl="0" indent="-228600" algn="l" defTabSz="1087636" rtl="0" eaLnBrk="1" fontAlgn="auto" latinLnBrk="0" hangingPunct="1">
              <a:lnSpc>
                <a:spcPts val="21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Lato Light" panose="020F0502020204030203" pitchFamily="34" charset="0"/>
              <a:cs typeface="Helvetica" panose="020B0604020202020204" pitchFamily="34" charset="0"/>
            </a:endParaRP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657B6F6D-65BA-9F70-B09E-CE77B808F64F}"/>
              </a:ext>
            </a:extLst>
          </p:cNvPr>
          <p:cNvSpPr txBox="1">
            <a:spLocks/>
          </p:cNvSpPr>
          <p:nvPr/>
        </p:nvSpPr>
        <p:spPr>
          <a:xfrm>
            <a:off x="5729443" y="1621466"/>
            <a:ext cx="3155034" cy="3877029"/>
          </a:xfrm>
          <a:prstGeom prst="rect">
            <a:avLst/>
          </a:prstGeom>
        </p:spPr>
        <p:txBody>
          <a:bodyPr vert="horz" wrap="square" lIns="108717" tIns="54359" rIns="108717" bIns="5435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1087636" rtl="0" eaLnBrk="1" fontAlgn="auto" latinLnBrk="0" hangingPunct="1">
              <a:lnSpc>
                <a:spcPts val="21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For requested grant amounts up to $100k, results within 8 – 12 weeks</a:t>
            </a:r>
          </a:p>
          <a:p>
            <a:pPr marL="228600" indent="-228600" algn="l">
              <a:lnSpc>
                <a:spcPts val="2150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For project assessed of a grant amount of &gt;$100k, NYC will invite applicants to pitch their proposal.</a:t>
            </a:r>
          </a:p>
          <a:p>
            <a:pPr marL="228600" indent="-228600" algn="l">
              <a:lnSpc>
                <a:spcPts val="2150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Acknowledge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Letter of Award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 and Annexes stating approved NYF grant amount and the grant’s Terms &amp; Conditions; or </a:t>
            </a:r>
          </a:p>
          <a:p>
            <a:pPr marL="228600" marR="0" lvl="0" indent="-228600" algn="l" defTabSz="1087636" rtl="0" eaLnBrk="1" fontAlgn="auto" latinLnBrk="0" hangingPunct="1">
              <a:lnSpc>
                <a:spcPts val="21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If unsuccessful, applicant will receive notification of Rejection, via OSG.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8EE2B2E-D249-4741-A285-7A98FA38D1B2}"/>
              </a:ext>
            </a:extLst>
          </p:cNvPr>
          <p:cNvCxnSpPr>
            <a:cxnSpLocks/>
            <a:stCxn id="71" idx="2"/>
            <a:endCxn id="34" idx="0"/>
          </p:cNvCxnSpPr>
          <p:nvPr/>
        </p:nvCxnSpPr>
        <p:spPr>
          <a:xfrm flipH="1">
            <a:off x="7306960" y="1508323"/>
            <a:ext cx="978" cy="11314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Subtitle 2">
            <a:extLst>
              <a:ext uri="{FF2B5EF4-FFF2-40B4-BE49-F238E27FC236}">
                <a16:creationId xmlns:a16="http://schemas.microsoft.com/office/drawing/2014/main" id="{E47C7A5C-E8E3-94EA-0C7B-AC4EE6EE06E3}"/>
              </a:ext>
            </a:extLst>
          </p:cNvPr>
          <p:cNvSpPr txBox="1">
            <a:spLocks/>
          </p:cNvSpPr>
          <p:nvPr/>
        </p:nvSpPr>
        <p:spPr>
          <a:xfrm>
            <a:off x="9074160" y="1668365"/>
            <a:ext cx="2762033" cy="3594901"/>
          </a:xfrm>
          <a:prstGeom prst="rect">
            <a:avLst/>
          </a:prstGeom>
        </p:spPr>
        <p:txBody>
          <a:bodyPr vert="horz" wrap="square" lIns="108717" tIns="54359" rIns="108717" bIns="54359" rtlCol="0">
            <a:spAutoFit/>
          </a:bodyPr>
          <a:lstStyle>
            <a:defPPr>
              <a:defRPr lang="en-US"/>
            </a:defPPr>
            <a:lvl1pPr marL="228600" indent="-228600" defTabSz="1087636">
              <a:lnSpc>
                <a:spcPts val="215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140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Projects should commence by </a:t>
            </a:r>
            <a:r>
              <a:rPr lang="en-US" u="sng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Aug 2025</a:t>
            </a:r>
            <a:r>
              <a:rPr lang="en-US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marR="0" lvl="0" indent="-228600" algn="l" defTabSz="1087636" rtl="0" eaLnBrk="1" fontAlgn="auto" latinLnBrk="0" hangingPunct="1">
              <a:lnSpc>
                <a:spcPts val="21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1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st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 Disbursement typically within 4 weeks from acceptance of Letter of Award.</a:t>
            </a:r>
          </a:p>
          <a:p>
            <a:pPr marL="228600" marR="0" lvl="0" indent="-228600" algn="l" defTabSz="1087636" rtl="0" eaLnBrk="1" fontAlgn="auto" latinLnBrk="0" hangingPunct="1">
              <a:lnSpc>
                <a:spcPts val="21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1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st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 disbursement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rPr>
              <a:t>will be up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rPr>
              <a:t> to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rPr>
              <a:t> 50% of approved grant amount. </a:t>
            </a:r>
          </a:p>
          <a:p>
            <a:pPr marL="228600" marR="0" lvl="0" indent="-228600" algn="l" defTabSz="1087636" rtl="0" eaLnBrk="1" fontAlgn="auto" latinLnBrk="0" hangingPunct="1">
              <a:lnSpc>
                <a:spcPts val="21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remaining grant will be on reimbursement based on project milestones and KPIs. </a:t>
            </a:r>
            <a:endParaRPr kumimoji="0" lang="en-US" sz="1400" b="0" i="0" u="none" strike="sng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7F34EA3-1EF0-3414-B7A2-531E214CAC85}"/>
              </a:ext>
            </a:extLst>
          </p:cNvPr>
          <p:cNvCxnSpPr>
            <a:cxnSpLocks/>
            <a:stCxn id="21" idx="2"/>
            <a:endCxn id="79" idx="0"/>
          </p:cNvCxnSpPr>
          <p:nvPr/>
        </p:nvCxnSpPr>
        <p:spPr>
          <a:xfrm flipH="1">
            <a:off x="10455177" y="1496670"/>
            <a:ext cx="7" cy="17169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605B0-01AC-D78D-AB3D-F76B6769AC0E}"/>
              </a:ext>
            </a:extLst>
          </p:cNvPr>
          <p:cNvSpPr txBox="1">
            <a:spLocks/>
          </p:cNvSpPr>
          <p:nvPr/>
        </p:nvSpPr>
        <p:spPr>
          <a:xfrm>
            <a:off x="0" y="86327"/>
            <a:ext cx="7728242" cy="471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05740" indent="-205740" algn="l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3240" kern="100" spc="360" baseline="0">
                <a:solidFill>
                  <a:srgbClr val="8D734A"/>
                </a:solidFill>
                <a:latin typeface="+mn-lt"/>
                <a:ea typeface="+mn-ea"/>
                <a:cs typeface="+mn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2296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SG" sz="3200" b="0" i="0" u="none" strike="noStrike" kern="100" cap="none" spc="36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bas Neue Bold"/>
                <a:ea typeface="+mn-ea"/>
                <a:cs typeface="+mn-cs"/>
              </a:rPr>
              <a:t>Partnership Grant Call YSO journey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7517D30-55F6-B273-A5B5-6299CAF83728}"/>
              </a:ext>
            </a:extLst>
          </p:cNvPr>
          <p:cNvSpPr txBox="1">
            <a:spLocks/>
          </p:cNvSpPr>
          <p:nvPr/>
        </p:nvSpPr>
        <p:spPr>
          <a:xfrm>
            <a:off x="247885" y="0"/>
            <a:ext cx="10268712" cy="495918"/>
          </a:xfrm>
          <a:prstGeom prst="rect">
            <a:avLst/>
          </a:prstGeom>
          <a:solidFill>
            <a:schemeClr val="tx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 cap="all" spc="12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all" spc="12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Demi Cond"/>
                <a:ea typeface="+mj-ea"/>
                <a:cs typeface="+mj-cs"/>
              </a:rPr>
              <a:t>Application process for Youth sector </a:t>
            </a:r>
            <a:r>
              <a:rPr kumimoji="0" lang="en-US" sz="2800" b="0" i="0" u="none" strike="noStrike" kern="1200" cap="all" spc="12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Demi Cond"/>
                <a:ea typeface="+mj-ea"/>
                <a:cs typeface="+mj-cs"/>
              </a:rPr>
              <a:t>organisations</a:t>
            </a:r>
            <a:endParaRPr kumimoji="0" lang="en-SG" sz="2800" b="0" i="0" u="none" strike="noStrike" kern="1200" cap="all" spc="12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530B46C-0182-78D0-EB75-39E8444C05F4}"/>
              </a:ext>
            </a:extLst>
          </p:cNvPr>
          <p:cNvSpPr txBox="1">
            <a:spLocks/>
          </p:cNvSpPr>
          <p:nvPr/>
        </p:nvSpPr>
        <p:spPr>
          <a:xfrm>
            <a:off x="30372" y="1531350"/>
            <a:ext cx="3134709" cy="3269684"/>
          </a:xfrm>
          <a:prstGeom prst="rect">
            <a:avLst/>
          </a:prstGeom>
        </p:spPr>
        <p:txBody>
          <a:bodyPr vert="horz" wrap="square" lIns="108717" tIns="54359" rIns="108717" bIns="5435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1087636" rtl="0" eaLnBrk="1" fontAlgn="auto" latinLnBrk="0" hangingPunct="1">
              <a:lnSpc>
                <a:spcPts val="21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Apply for NYF grant via OSG portal, in window period, using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CorpPass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.</a:t>
            </a:r>
          </a:p>
          <a:p>
            <a:pPr marL="228600" marR="0" lvl="0" indent="-228600" algn="l" defTabSz="1087636" rtl="0" eaLnBrk="1" fontAlgn="auto" latinLnBrk="0" hangingPunct="1">
              <a:lnSpc>
                <a:spcPts val="21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Submit all relevant documents, including Proposal, outcomes for project, logic model.</a:t>
            </a:r>
          </a:p>
          <a:p>
            <a:pPr marL="228600" marR="0" lvl="0" indent="-228600" algn="l" defTabSz="1087636" rtl="0" eaLnBrk="1" fontAlgn="auto" latinLnBrk="0" hangingPunct="1">
              <a:lnSpc>
                <a:spcPts val="21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Helvetica" panose="020B0604020202020204" pitchFamily="34" charset="0"/>
                <a:ea typeface="Lato Light" panose="020F0502020204030203" pitchFamily="34" charset="0"/>
                <a:cs typeface="Helvetica" panose="020B0604020202020204" pitchFamily="34" charset="0"/>
              </a:rPr>
              <a:t>Applications should be at least 2-3 months before the start of the project. Project with &gt;$50k grant request should submit at least 3 months before the start of project.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Lato Light" panose="020F0502020204030203" pitchFamily="34" charset="0"/>
              <a:cs typeface="Helvetica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1CDE24-C62C-95FB-622B-FE1EA765379A}"/>
              </a:ext>
            </a:extLst>
          </p:cNvPr>
          <p:cNvSpPr txBox="1"/>
          <p:nvPr/>
        </p:nvSpPr>
        <p:spPr>
          <a:xfrm>
            <a:off x="3297075" y="820458"/>
            <a:ext cx="1828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1200" b="0" i="0" u="none" strike="noStrike" kern="1200" cap="none" spc="0" normalizeH="0" baseline="0" noProof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 2024, Jan 2025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E4FB8E-8109-483C-1B1B-F370CB5DD101}"/>
              </a:ext>
            </a:extLst>
          </p:cNvPr>
          <p:cNvSpPr txBox="1"/>
          <p:nvPr/>
        </p:nvSpPr>
        <p:spPr>
          <a:xfrm>
            <a:off x="470592" y="785270"/>
            <a:ext cx="19543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 Nov 2024 – 19 Feb 202</a:t>
            </a:r>
            <a:r>
              <a:rPr lang="en-US" sz="1200" dirty="0">
                <a:solidFill>
                  <a:srgbClr val="4472C4"/>
                </a:solidFill>
                <a:latin typeface="Calibri" panose="020F0502020204030204"/>
              </a:rPr>
              <a:t>5</a:t>
            </a:r>
            <a:endParaRPr kumimoji="0" lang="en-SG" sz="1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735FEAF-FC1C-51D0-DBAA-ED7EC2179957}"/>
              </a:ext>
            </a:extLst>
          </p:cNvPr>
          <p:cNvSpPr txBox="1"/>
          <p:nvPr/>
        </p:nvSpPr>
        <p:spPr>
          <a:xfrm>
            <a:off x="6293176" y="808707"/>
            <a:ext cx="1828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4472C4"/>
                </a:solidFill>
                <a:latin typeface="Calibri" panose="020F0502020204030204"/>
              </a:rPr>
              <a:t>Mar – Jul 2025</a:t>
            </a:r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FC2C418-8C69-00BD-5ED0-1D09034200BC}"/>
              </a:ext>
            </a:extLst>
          </p:cNvPr>
          <p:cNvSpPr txBox="1"/>
          <p:nvPr/>
        </p:nvSpPr>
        <p:spPr>
          <a:xfrm>
            <a:off x="9540777" y="799508"/>
            <a:ext cx="1828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Aug 2025 onwards</a:t>
            </a:r>
            <a:endParaRPr kumimoji="0" lang="en-SG" sz="1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940A048-113D-C24C-A716-6802B6A4BF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46"/>
          <a:stretch/>
        </p:blipFill>
        <p:spPr>
          <a:xfrm>
            <a:off x="416675" y="4802330"/>
            <a:ext cx="1949036" cy="1969343"/>
          </a:xfrm>
          <a:prstGeom prst="rect">
            <a:avLst/>
          </a:prstGeom>
        </p:spPr>
      </p:pic>
      <p:pic>
        <p:nvPicPr>
          <p:cNvPr id="2" name="Picture 1" descr="A qr code with a logo&#10;&#10;Description automatically generated">
            <a:extLst>
              <a:ext uri="{FF2B5EF4-FFF2-40B4-BE49-F238E27FC236}">
                <a16:creationId xmlns:a16="http://schemas.microsoft.com/office/drawing/2014/main" id="{03A4A691-20F0-B07A-E53B-C44B73A64C0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20"/>
          <a:stretch/>
        </p:blipFill>
        <p:spPr>
          <a:xfrm>
            <a:off x="3354764" y="4801034"/>
            <a:ext cx="1936095" cy="1969343"/>
          </a:xfrm>
          <a:custGeom>
            <a:avLst/>
            <a:gdLst/>
            <a:ahLst/>
            <a:cxnLst/>
            <a:rect l="l" t="t" r="r" b="b"/>
            <a:pathLst>
              <a:path w="4284000" h="5409338">
                <a:moveTo>
                  <a:pt x="0" y="0"/>
                </a:moveTo>
                <a:lnTo>
                  <a:pt x="4284000" y="0"/>
                </a:lnTo>
                <a:lnTo>
                  <a:pt x="4284000" y="5409338"/>
                </a:lnTo>
                <a:lnTo>
                  <a:pt x="0" y="5409338"/>
                </a:lnTo>
                <a:close/>
              </a:path>
            </a:pathLst>
          </a:cu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8E4D6C-60F9-FD07-522B-4D156F7F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AF25-C7A0-4BF2-943D-175A7CBD1BE6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9248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B2E04A-CFA8-549C-B168-D00DE9DFF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ADDA-0716-4904-A941-1A1FF8D54F74}" type="slidenum">
              <a:rPr lang="en-SG" smtClean="0"/>
              <a:t>7</a:t>
            </a:fld>
            <a:endParaRPr lang="en-S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DF8B0E-F3CA-E9EA-75B7-FF0B9111F29A}"/>
              </a:ext>
            </a:extLst>
          </p:cNvPr>
          <p:cNvSpPr txBox="1"/>
          <p:nvPr/>
        </p:nvSpPr>
        <p:spPr>
          <a:xfrm>
            <a:off x="2714364" y="2549769"/>
            <a:ext cx="68949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/>
              <a:t>Annex A</a:t>
            </a:r>
          </a:p>
          <a:p>
            <a:pPr algn="ctr"/>
            <a:r>
              <a:rPr lang="en-US" sz="4000" dirty="0"/>
              <a:t>NYC Outcomes</a:t>
            </a:r>
            <a:r>
              <a:rPr lang="en-SG" sz="4000" dirty="0"/>
              <a:t> Measurement</a:t>
            </a:r>
            <a:br>
              <a:rPr lang="en-SG" sz="4000" dirty="0"/>
            </a:br>
            <a:r>
              <a:rPr lang="en-SG" sz="4000" dirty="0"/>
              <a:t>for Youth Wellbeing Grant Call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25631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DC3DF0F-89F9-E2E6-9D65-35CDF5525C69}"/>
              </a:ext>
            </a:extLst>
          </p:cNvPr>
          <p:cNvGraphicFramePr>
            <a:graphicFrameLocks noGrp="1"/>
          </p:cNvGraphicFramePr>
          <p:nvPr/>
        </p:nvGraphicFramePr>
        <p:xfrm>
          <a:off x="148558" y="136525"/>
          <a:ext cx="11735098" cy="6495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891">
                  <a:extLst>
                    <a:ext uri="{9D8B030D-6E8A-4147-A177-3AD203B41FA5}">
                      <a16:colId xmlns:a16="http://schemas.microsoft.com/office/drawing/2014/main" val="329806621"/>
                    </a:ext>
                  </a:extLst>
                </a:gridCol>
                <a:gridCol w="2456873">
                  <a:extLst>
                    <a:ext uri="{9D8B030D-6E8A-4147-A177-3AD203B41FA5}">
                      <a16:colId xmlns:a16="http://schemas.microsoft.com/office/drawing/2014/main" val="3041867786"/>
                    </a:ext>
                  </a:extLst>
                </a:gridCol>
                <a:gridCol w="4137891">
                  <a:extLst>
                    <a:ext uri="{9D8B030D-6E8A-4147-A177-3AD203B41FA5}">
                      <a16:colId xmlns:a16="http://schemas.microsoft.com/office/drawing/2014/main" val="240768777"/>
                    </a:ext>
                  </a:extLst>
                </a:gridCol>
                <a:gridCol w="3304443">
                  <a:extLst>
                    <a:ext uri="{9D8B030D-6E8A-4147-A177-3AD203B41FA5}">
                      <a16:colId xmlns:a16="http://schemas.microsoft.com/office/drawing/2014/main" val="2120008288"/>
                    </a:ext>
                  </a:extLst>
                </a:gridCol>
              </a:tblGrid>
              <a:tr h="278398">
                <a:tc>
                  <a:txBody>
                    <a:bodyPr/>
                    <a:lstStyle/>
                    <a:p>
                      <a:r>
                        <a:rPr lang="en-SG" sz="1200" dirty="0"/>
                        <a:t>Themes (1/2)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Indicators (Pre-Post)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Validated Scales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517023"/>
                  </a:ext>
                </a:extLst>
              </a:tr>
              <a:tr h="1732252">
                <a:tc rowSpan="4">
                  <a:txBody>
                    <a:bodyPr/>
                    <a:lstStyle/>
                    <a:p>
                      <a:pPr marL="0" indent="0">
                        <a:spcAft>
                          <a:spcPts val="200"/>
                        </a:spcAft>
                        <a:buNone/>
                      </a:pPr>
                      <a:r>
                        <a:rPr lang="en-SG" sz="1200" b="1" u="none" dirty="0">
                          <a:latin typeface="+mn-lt"/>
                        </a:rPr>
                        <a:t>Caring for Self: Holistic Well-Being </a:t>
                      </a:r>
                    </a:p>
                    <a:p>
                      <a:pPr marL="228600" indent="-228600">
                        <a:spcAft>
                          <a:spcPts val="200"/>
                        </a:spcAft>
                        <a:buAutoNum type="arabicParenR"/>
                      </a:pPr>
                      <a:endParaRPr lang="en-SG" sz="1200" b="1" u="none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Target: Youths (recipients)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Objective: Build intrapersonal and interpersonal resources within youths to enable them to manage their well-being and self-help.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Outcome: Youths are thriving and have a positive sense of well-being.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dirty="0"/>
                      </a:br>
                      <a:r>
                        <a:rPr lang="en-US" sz="1200" dirty="0"/>
                        <a:t>Future-ready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I am confident about my future as a whole.*</a:t>
                      </a:r>
                    </a:p>
                  </a:txBody>
                  <a:tcP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u="sng" dirty="0"/>
                        <a:t>Resilience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dirty="0"/>
                        <a:t>Youths are more confident, versatile, and better equipped to deal with stressors and recover from set-backs.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i="1" dirty="0"/>
                        <a:t>(e.g., coping skills, stress management techniques)</a:t>
                      </a:r>
                      <a:endParaRPr lang="en-SG" sz="1200" i="1" dirty="0"/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SG" sz="1200" dirty="0"/>
                        <a:t>Confidence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I believe I have the ability to succeed in the things I want to do.*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I am confident I can succeed when I try my best.</a:t>
                      </a:r>
                    </a:p>
                    <a:p>
                      <a:pPr marL="0" indent="0"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endParaRPr lang="en-SG" sz="1200" dirty="0"/>
                    </a:p>
                    <a:p>
                      <a:pPr marL="0" indent="0"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SG" sz="1200" dirty="0"/>
                        <a:t>Tenacity [YDO]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3"/>
                          </a:solidFill>
                        </a:rPr>
                        <a:t>I am able to persevere in the face of challenges.*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3"/>
                          </a:solidFill>
                        </a:rPr>
                        <a:t>I do not give up even after experiencing failure. 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Self-Perception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Resilience: Brief Resilience Scale (BRS)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Coping Competence &amp; Confidence: Coping Competence Questionnaire (CCQ), Coping Self-Efficacy Scale (CSES)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Experience of Stress: Perceived Stress Scale (PSS)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256069"/>
                  </a:ext>
                </a:extLst>
              </a:tr>
              <a:tr h="212922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b="1" u="non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u="sng" dirty="0"/>
                        <a:t>Self-management</a:t>
                      </a:r>
                      <a:r>
                        <a:rPr lang="en-SG" sz="1200" dirty="0"/>
                        <a:t>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dirty="0"/>
                        <a:t>Youths are more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self-aware and adept at monitoring and managing their well-being in daily life.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(e.g., self-care strategies, goal-setting) 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en-SG" sz="1200" dirty="0"/>
                        <a:t>Self-Empowerment [Prog Feedback]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 understand the factors that contribute to my overall well-being.</a:t>
                      </a: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I believe it is important to </a:t>
                      </a:r>
                      <a:r>
                        <a:rPr lang="en-US" sz="1200" dirty="0" err="1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prioritise</a:t>
                      </a: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 my wellbeing.*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3"/>
                          </a:solidFill>
                          <a:sym typeface="Wingdings" panose="05000000000000000000" pitchFamily="2" charset="2"/>
                        </a:rPr>
                        <a:t>I </a:t>
                      </a:r>
                      <a:r>
                        <a:rPr lang="en-SG" sz="1200" dirty="0">
                          <a:solidFill>
                            <a:schemeClr val="accent3"/>
                          </a:solidFill>
                          <a:sym typeface="Wingdings" panose="05000000000000000000" pitchFamily="2" charset="2"/>
                        </a:rPr>
                        <a:t>make a conscious effort to manage my well-being.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SG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SG" sz="1200" dirty="0"/>
                        <a:t>Proactiveness [Prog Feedback]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3"/>
                          </a:solidFill>
                        </a:rPr>
                        <a:t>I take initiative to manage my well-being.*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3"/>
                          </a:solidFill>
                        </a:rPr>
                        <a:t>I seize the opportunity to improve my well-being whenever I see one.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Sense of Empowerment: Personal Empowerment Scale (PES)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Self-Efficacy: Mindfulness-Based Self-Efficacy Scale – Revised (MSES-R), Equanimity and Taking Responsibility Subscales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Self-Care </a:t>
                      </a:r>
                      <a:r>
                        <a:rPr lang="en-US" sz="1200" dirty="0" err="1"/>
                        <a:t>Behaviours</a:t>
                      </a:r>
                      <a:r>
                        <a:rPr lang="en-US" sz="1200" dirty="0"/>
                        <a:t>/ Actions: Mindful Self-Care Scale (MSCS)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200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870972"/>
                  </a:ext>
                </a:extLst>
              </a:tr>
              <a:tr h="128372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u="sng"/>
                        <a:t>Help-seeking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/>
                        <a:t>Youths are more prepared to </a:t>
                      </a:r>
                      <a:r>
                        <a:rPr lang="en-SG" sz="1200" b="0" i="0" u="none">
                          <a:latin typeface="+mn-lt"/>
                        </a:rPr>
                        <a:t>navigate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well-being resources and access/ utilise support in schools, workplaces and community.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kumimoji="0" lang="en-US" sz="1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(e.g., wayfinding, self-expression)</a:t>
                      </a:r>
                      <a:endParaRPr lang="en-SG" sz="1200" i="1" dirty="0"/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dirty="0"/>
                        <a:t>Self-Advocacy [Prog Feedback]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am aware of resources that can enhance my well-being.*</a:t>
                      </a: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I would seek help when faced with challenges that I cannot manage alone.*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am able to express my needs and ask for support in various settings.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Help-Seeking Attitudes: General Help-Seeking Questionnaire (GHSQ)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411729"/>
                  </a:ext>
                </a:extLst>
              </a:tr>
              <a:tr h="1072346"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u="sng" dirty="0"/>
                        <a:t>Social capital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dirty="0"/>
                        <a:t>Youths are able to </a:t>
                      </a:r>
                      <a:r>
                        <a:rPr lang="en-US" sz="1200" b="0" i="0" u="none" dirty="0">
                          <a:latin typeface="+mn-lt"/>
                        </a:rPr>
                        <a:t>identify and build support networks in their communities</a:t>
                      </a:r>
                      <a:r>
                        <a:rPr lang="en-SG" sz="1200" b="0" i="0" u="none" dirty="0">
                          <a:latin typeface="+mn-lt"/>
                        </a:rPr>
                        <a:t>.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b="0" i="1" u="none" dirty="0">
                          <a:latin typeface="+mn-lt"/>
                        </a:rPr>
                        <a:t>(e.g., mentoring, </a:t>
                      </a:r>
                      <a:r>
                        <a:rPr lang="en-SG" sz="1200" b="0" i="1" u="none" dirty="0">
                          <a:solidFill>
                            <a:schemeClr val="tx1"/>
                          </a:solidFill>
                          <a:latin typeface="+mn-lt"/>
                        </a:rPr>
                        <a:t>social mixing</a:t>
                      </a:r>
                      <a:r>
                        <a:rPr lang="en-SG" sz="1200" b="0" i="1" u="none" dirty="0">
                          <a:latin typeface="+mn-lt"/>
                        </a:rPr>
                        <a:t>)</a:t>
                      </a:r>
                      <a:endParaRPr lang="en-SG" sz="1200" i="1" dirty="0"/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SG" sz="1200" dirty="0"/>
                        <a:t>Relationship-Building [Prog Feedback]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I believe it is important to foster a sense of belonging and support. 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can build and maintain supportive relationships.*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Perceived Support: Perceived Social Support Scale (PSSS)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Connectedness: Social Connectedness Scale – Revised (SCS-R)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75032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ECDBF19-6BAA-F058-DAB0-F681230590EC}"/>
              </a:ext>
            </a:extLst>
          </p:cNvPr>
          <p:cNvGraphicFramePr>
            <a:graphicFrameLocks noGrp="1"/>
          </p:cNvGraphicFramePr>
          <p:nvPr/>
        </p:nvGraphicFramePr>
        <p:xfrm>
          <a:off x="308344" y="5030152"/>
          <a:ext cx="1733107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774">
                  <a:extLst>
                    <a:ext uri="{9D8B030D-6E8A-4147-A177-3AD203B41FA5}">
                      <a16:colId xmlns:a16="http://schemas.microsoft.com/office/drawing/2014/main" val="2239550494"/>
                    </a:ext>
                  </a:extLst>
                </a:gridCol>
                <a:gridCol w="1459333">
                  <a:extLst>
                    <a:ext uri="{9D8B030D-6E8A-4147-A177-3AD203B41FA5}">
                      <a16:colId xmlns:a16="http://schemas.microsoft.com/office/drawing/2014/main" val="239009347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SG" sz="1050" u="sng" dirty="0"/>
                        <a:t>Question type</a:t>
                      </a:r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14968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050" dirty="0"/>
                        <a:t>Awareness</a:t>
                      </a:r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1369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050" dirty="0"/>
                        <a:t>Attitude</a:t>
                      </a:r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7752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050" dirty="0"/>
                        <a:t>Behaviour</a:t>
                      </a:r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8092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050" dirty="0"/>
                        <a:t>State</a:t>
                      </a:r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720567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n-US" sz="1050" i="1" dirty="0"/>
                        <a:t>* compulsory  statements </a:t>
                      </a:r>
                      <a:endParaRPr lang="en-SG" sz="1050" dirty="0"/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D2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283709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3016E2-9D98-84BE-A240-39BD466C4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5ADDA-0716-4904-A941-1A1FF8D54F74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322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5021ECD-DFC7-C58B-16CE-588C1B089F1D}"/>
              </a:ext>
            </a:extLst>
          </p:cNvPr>
          <p:cNvGraphicFramePr>
            <a:graphicFrameLocks noGrp="1"/>
          </p:cNvGraphicFramePr>
          <p:nvPr/>
        </p:nvGraphicFramePr>
        <p:xfrm>
          <a:off x="223818" y="135765"/>
          <a:ext cx="11735098" cy="636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891">
                  <a:extLst>
                    <a:ext uri="{9D8B030D-6E8A-4147-A177-3AD203B41FA5}">
                      <a16:colId xmlns:a16="http://schemas.microsoft.com/office/drawing/2014/main" val="329806621"/>
                    </a:ext>
                  </a:extLst>
                </a:gridCol>
                <a:gridCol w="2456873">
                  <a:extLst>
                    <a:ext uri="{9D8B030D-6E8A-4147-A177-3AD203B41FA5}">
                      <a16:colId xmlns:a16="http://schemas.microsoft.com/office/drawing/2014/main" val="3041867786"/>
                    </a:ext>
                  </a:extLst>
                </a:gridCol>
                <a:gridCol w="3953163">
                  <a:extLst>
                    <a:ext uri="{9D8B030D-6E8A-4147-A177-3AD203B41FA5}">
                      <a16:colId xmlns:a16="http://schemas.microsoft.com/office/drawing/2014/main" val="240768777"/>
                    </a:ext>
                  </a:extLst>
                </a:gridCol>
                <a:gridCol w="3489171">
                  <a:extLst>
                    <a:ext uri="{9D8B030D-6E8A-4147-A177-3AD203B41FA5}">
                      <a16:colId xmlns:a16="http://schemas.microsoft.com/office/drawing/2014/main" val="128253619"/>
                    </a:ext>
                  </a:extLst>
                </a:gridCol>
              </a:tblGrid>
              <a:tr h="265096">
                <a:tc>
                  <a:txBody>
                    <a:bodyPr/>
                    <a:lstStyle/>
                    <a:p>
                      <a:r>
                        <a:rPr lang="en-SG" sz="1200" dirty="0"/>
                        <a:t>Themes (2/2)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Indicators (Pre-Post)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Validated Scales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517023"/>
                  </a:ext>
                </a:extLst>
              </a:tr>
              <a:tr h="124693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1" u="none" dirty="0">
                          <a:latin typeface="+mn-lt"/>
                        </a:rPr>
                        <a:t>Caring for Others: Strong Support Systems (Peers, Family &amp; Workplace)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endParaRPr lang="en-SG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</a:rPr>
                        <a:t>Targets: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+mn-lt"/>
                        </a:rPr>
                        <a:t>Youths (supporters)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+mn-lt"/>
                        </a:rPr>
                        <a:t>Mentors / non-youth peers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+mn-lt"/>
                        </a:rPr>
                        <a:t>Family members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+mn-lt"/>
                        </a:rPr>
                        <a:t>Workplaces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endParaRPr lang="en-SG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</a:rPr>
                        <a:t>Objective: Strengthen quality of stakeholder support to create a robust culture of care.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Outcome: Youths/ Stakeholders are equipped with knowledge and skills to support others in improving their well-being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</a:rPr>
                        <a:t>Committed to SG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+mn-lt"/>
                        </a:rPr>
                        <a:t>I have a part to play in developing Singapore for the benefit of current and future generations.*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u="sng" dirty="0"/>
                        <a:t>Interpersonal awareness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dirty="0"/>
                        <a:t>Youths/ stakeholders know how to </a:t>
                      </a:r>
                      <a:r>
                        <a:rPr lang="en-US" sz="1200" dirty="0"/>
                        <a:t>observe, </a:t>
                      </a:r>
                      <a:r>
                        <a:rPr lang="en-US" sz="1200" dirty="0" err="1"/>
                        <a:t>recognise</a:t>
                      </a:r>
                      <a:r>
                        <a:rPr lang="en-US" sz="1200" dirty="0"/>
                        <a:t>, and understand the emotions, needs, and concerns of others.</a:t>
                      </a:r>
                      <a:endParaRPr lang="en-SG" sz="1200" dirty="0"/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ym typeface="Wingdings" panose="05000000000000000000" pitchFamily="2" charset="2"/>
                        </a:rPr>
                        <a:t>Empathy [YDO]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 put myself in the shoes of others to understand how they feel.*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Recognition of Needs [Prog Feedback]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 can identify when others are in need of support.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Emotional Intelligence: Schutte Self-Report Emotional Intelligence Test (SSEIT)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Emotional Competence: Profile of Emotional Competence (PEC)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235499"/>
                  </a:ext>
                </a:extLst>
              </a:tr>
              <a:tr h="4486998"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u="sng" dirty="0"/>
                        <a:t>Responsive support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dirty="0"/>
                        <a:t>Youths/ stakeholders </a:t>
                      </a:r>
                      <a:r>
                        <a:rPr lang="en-US" sz="1200" dirty="0"/>
                        <a:t>feel better prepared to support others in a way that is responsive to their needs.</a:t>
                      </a:r>
                      <a:endParaRPr lang="en-SG" sz="1200" dirty="0"/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SG" sz="1200" dirty="0"/>
                        <a:t>Capacity to Support [Prog Feedback}</a:t>
                      </a: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understand the ways that I can care for others.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know how to tailor support to meet individual needs.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am aware of the effects of my actions on others. 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I am able to support those in need.*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My efforts to care for others will make a difference.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I encourage my [peers/ youths] to participate in activities that promote well-being.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endParaRPr lang="en-US" sz="1200" dirty="0">
                        <a:solidFill>
                          <a:srgbClr val="7030A0"/>
                        </a:solidFill>
                        <a:sym typeface="Wingdings" panose="05000000000000000000" pitchFamily="2" charset="2"/>
                      </a:endParaRP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Quality of Support: Intentional Peer Support Core Competencies Scale (IPSCC)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447236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2C305-79CC-B937-0424-3E70CE23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5ADDA-0716-4904-A941-1A1FF8D54F74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633854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750FE4F7C375498B4B0421040D5F60" ma:contentTypeVersion="2" ma:contentTypeDescription="Create a new document." ma:contentTypeScope="" ma:versionID="495c677834d88865aa0c0ba88d2bab67">
  <xsd:schema xmlns:xsd="http://www.w3.org/2001/XMLSchema" xmlns:xs="http://www.w3.org/2001/XMLSchema" xmlns:p="http://schemas.microsoft.com/office/2006/metadata/properties" xmlns:ns2="e9b1782b-651e-412a-ae35-1f2c341dcd6d" targetNamespace="http://schemas.microsoft.com/office/2006/metadata/properties" ma:root="true" ma:fieldsID="440541c47f9592fb700dadab273951f1" ns2:_="">
    <xsd:import namespace="e9b1782b-651e-412a-ae35-1f2c341dcd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1782b-651e-412a-ae35-1f2c341dcd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9b1782b-651e-412a-ae35-1f2c341dcd6d">
      <UserInfo>
        <DisplayName>Charlene YEO (NYC)</DisplayName>
        <AccountId>230</AccountId>
        <AccountType/>
      </UserInfo>
      <UserInfo>
        <DisplayName>Joseph Prakash HENRY (NYC)</DisplayName>
        <AccountId>91</AccountId>
        <AccountType/>
      </UserInfo>
      <UserInfo>
        <DisplayName>Crystal GAN (NYC)</DisplayName>
        <AccountId>217</AccountId>
        <AccountType/>
      </UserInfo>
      <UserInfo>
        <DisplayName>Aaron TAN (MCCY)</DisplayName>
        <AccountId>371</AccountId>
        <AccountType/>
      </UserInfo>
      <UserInfo>
        <DisplayName>Kenneth CHUA (MCCY)</DisplayName>
        <AccountId>203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A365E82-A852-44C3-940A-E5627D77FA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1782b-651e-412a-ae35-1f2c341dcd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E41AC9-E06C-45E0-AC5D-F9F253BB6C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B44372-08EE-4FC2-9F3F-55BE41E30824}">
  <ds:schemaRefs>
    <ds:schemaRef ds:uri="http://purl.org/dc/dcmitype/"/>
    <ds:schemaRef ds:uri="http://schemas.microsoft.com/office/2006/documentManagement/types"/>
    <ds:schemaRef ds:uri="http://purl.org/dc/terms/"/>
    <ds:schemaRef ds:uri="e9b1782b-651e-412a-ae35-1f2c341dcd6d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22223</TotalTime>
  <Words>3360</Words>
  <Application>Microsoft Office PowerPoint</Application>
  <PresentationFormat>Widescreen</PresentationFormat>
  <Paragraphs>396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31" baseType="lpstr">
      <vt:lpstr>Aptos</vt:lpstr>
      <vt:lpstr>Aptos Display</vt:lpstr>
      <vt:lpstr>Arial</vt:lpstr>
      <vt:lpstr>Avenir Next LT Pro</vt:lpstr>
      <vt:lpstr>Bebas Neue Bold</vt:lpstr>
      <vt:lpstr>Calibri</vt:lpstr>
      <vt:lpstr>Calibri Light</vt:lpstr>
      <vt:lpstr>Franklin Gothic Demi Cond</vt:lpstr>
      <vt:lpstr>Glacial Indifference</vt:lpstr>
      <vt:lpstr>Helvetica</vt:lpstr>
      <vt:lpstr>IBM Plex Sans</vt:lpstr>
      <vt:lpstr>Sagona Book</vt:lpstr>
      <vt:lpstr>The Hand Extrablack</vt:lpstr>
      <vt:lpstr>Wingdings</vt:lpstr>
      <vt:lpstr>BlobVTI</vt:lpstr>
      <vt:lpstr>Office Theme</vt:lpstr>
      <vt:lpstr>1_Office Theme</vt:lpstr>
      <vt:lpstr>NYF Partnership Grant Call (Nov 24 – Feb 25)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Partner with us!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Jiali LU (NYC)</dc:creator>
  <cp:lastModifiedBy>Hasnah BEGUM (NYC)</cp:lastModifiedBy>
  <cp:revision>40</cp:revision>
  <dcterms:created xsi:type="dcterms:W3CDTF">2024-09-24T09:37:25Z</dcterms:created>
  <dcterms:modified xsi:type="dcterms:W3CDTF">2024-11-21T04:03:34Z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53db910-0838-4c35-bb3a-1ee21aa199ac_Enabled">
    <vt:lpwstr>true</vt:lpwstr>
  </property>
  <property fmtid="{D5CDD505-2E9C-101B-9397-08002B2CF9AE}" pid="3" name="MSIP_Label_153db910-0838-4c35-bb3a-1ee21aa199ac_SetDate">
    <vt:lpwstr>2024-09-24T09:38:48Z</vt:lpwstr>
  </property>
  <property fmtid="{D5CDD505-2E9C-101B-9397-08002B2CF9AE}" pid="4" name="MSIP_Label_153db910-0838-4c35-bb3a-1ee21aa199ac_Method">
    <vt:lpwstr>Privileged</vt:lpwstr>
  </property>
  <property fmtid="{D5CDD505-2E9C-101B-9397-08002B2CF9AE}" pid="5" name="MSIP_Label_153db910-0838-4c35-bb3a-1ee21aa199ac_Name">
    <vt:lpwstr>Sensitive Normal</vt:lpwstr>
  </property>
  <property fmtid="{D5CDD505-2E9C-101B-9397-08002B2CF9AE}" pid="6" name="MSIP_Label_153db910-0838-4c35-bb3a-1ee21aa199ac_SiteId">
    <vt:lpwstr>0b11c524-9a1c-4e1b-84cb-6336aefc2243</vt:lpwstr>
  </property>
  <property fmtid="{D5CDD505-2E9C-101B-9397-08002B2CF9AE}" pid="7" name="MSIP_Label_153db910-0838-4c35-bb3a-1ee21aa199ac_ActionId">
    <vt:lpwstr>156c046c-334d-4677-955d-81132a429387</vt:lpwstr>
  </property>
  <property fmtid="{D5CDD505-2E9C-101B-9397-08002B2CF9AE}" pid="8" name="MSIP_Label_153db910-0838-4c35-bb3a-1ee21aa199ac_ContentBits">
    <vt:lpwstr>0</vt:lpwstr>
  </property>
  <property fmtid="{D5CDD505-2E9C-101B-9397-08002B2CF9AE}" pid="9" name="ContentTypeId">
    <vt:lpwstr>0x010100BD750FE4F7C375498B4B0421040D5F60</vt:lpwstr>
  </property>
</Properties>
</file>